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67" r:id="rId3"/>
    <p:sldId id="368" r:id="rId4"/>
    <p:sldId id="369" r:id="rId5"/>
    <p:sldId id="370" r:id="rId6"/>
    <p:sldId id="371" r:id="rId7"/>
    <p:sldId id="372" r:id="rId8"/>
    <p:sldId id="37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8" autoAdjust="0"/>
    <p:restoredTop sz="94660"/>
  </p:normalViewPr>
  <p:slideViewPr>
    <p:cSldViewPr>
      <p:cViewPr>
        <p:scale>
          <a:sx n="75" d="100"/>
          <a:sy n="75" d="100"/>
        </p:scale>
        <p:origin x="-258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560936-0F5B-4778-A158-4542A4639B74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D8B0C2-D9BB-4C57-892A-E3D13D117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968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D8B0C2-D9BB-4C57-892A-E3D13D117F8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4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1712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3DBDE-C36B-4B55-956E-93805C816E3B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85C39-1690-4404-BC7D-B6F924F7D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9904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C88B8-2F6E-4AC2-AAD8-932FFE63C223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01DD0-F4EC-4166-BC09-A0BC9EA40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0648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1"/>
              </a:buClr>
              <a:defRPr/>
            </a:lvl1pPr>
            <a:lvl2pPr>
              <a:buClr>
                <a:schemeClr val="bg1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535889"/>
      </p:ext>
    </p:extLst>
  </p:cSld>
  <p:clrMapOvr>
    <a:masterClrMapping/>
  </p:clrMapOvr>
  <p:transition/>
  <p:hf sldNum="0"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D3DC9-8B30-4039-B1DE-EB0EC405CF67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12D83-334E-4E38-93C8-8AAADCCDF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9496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CD808-8463-4444-BE25-33256934A76E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EAA9B-336C-414F-A38D-EBBAA14A7C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1578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70815-1363-46DA-9389-78721FFD5463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A1AD6A-352C-4544-AA56-E00CE1501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96906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7D79E-5067-4B3B-AB0C-230D009C46AE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DDD995-61CD-4FBA-B883-D1221BE3F7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31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57D3C-9158-454F-B362-1FF93FAB04B6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2440C-5C1F-4D2B-9464-FD6D03105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86366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841DC-86A4-41D2-94B9-1839CF9EAE38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82BDD-8039-4347-873A-2FB5C68DF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4667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27B48C-78D1-468E-BB50-BA190BA62E79}" type="datetimeFigureOut">
              <a:rPr lang="en-US"/>
              <a:pPr>
                <a:defRPr/>
              </a:pPr>
              <a:t>10/15/2012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68E78-620A-43C2-8713-FE0AC9B5D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04556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50000"/>
              </a:schemeClr>
            </a:gs>
            <a:gs pos="50000">
              <a:schemeClr val="tx2">
                <a:lumMod val="7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95B3D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95B3D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ctrTitle"/>
          </p:nvPr>
        </p:nvSpPr>
        <p:spPr>
          <a:xfrm>
            <a:off x="304800" y="1752600"/>
            <a:ext cx="8382000" cy="1905000"/>
          </a:xfrm>
        </p:spPr>
        <p:txBody>
          <a:bodyPr/>
          <a:lstStyle/>
          <a:p>
            <a:pPr eaLnBrk="1" hangingPunct="1"/>
            <a:r>
              <a:rPr lang="en-US" sz="6000" b="1" dirty="0" smtClean="0">
                <a:solidFill>
                  <a:schemeClr val="bg1"/>
                </a:solidFill>
              </a:rPr>
              <a:t>LMC Intro</a:t>
            </a:r>
            <a:endParaRPr lang="en-US" b="1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3627438"/>
            <a:ext cx="66294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The Little Man Computer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Imagine a tiny man in a box with:</a:t>
            </a:r>
          </a:p>
          <a:p>
            <a:pPr lvl="1"/>
            <a:r>
              <a:rPr lang="en-US" dirty="0" smtClean="0"/>
              <a:t>Input and output trays</a:t>
            </a:r>
          </a:p>
          <a:p>
            <a:pPr lvl="1"/>
            <a:r>
              <a:rPr lang="en-US" dirty="0" smtClean="0"/>
              <a:t>List of numbers (memory)</a:t>
            </a:r>
          </a:p>
          <a:p>
            <a:pPr lvl="2"/>
            <a:r>
              <a:rPr lang="en-US" dirty="0" smtClean="0"/>
              <a:t>Program</a:t>
            </a:r>
          </a:p>
          <a:p>
            <a:pPr lvl="2"/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Calculator</a:t>
            </a:r>
          </a:p>
          <a:p>
            <a:pPr lvl="2"/>
            <a:r>
              <a:rPr lang="en-US" dirty="0" smtClean="0"/>
              <a:t>Only holds one </a:t>
            </a:r>
            <a:br>
              <a:rPr lang="en-US" dirty="0" smtClean="0"/>
            </a:br>
            <a:r>
              <a:rPr lang="en-US" dirty="0" smtClean="0"/>
              <a:t>value at a time</a:t>
            </a:r>
          </a:p>
          <a:p>
            <a:pPr lvl="1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050" y="3200400"/>
            <a:ext cx="4815550" cy="35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2343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Excel 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Excel Version of LMC: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81000" y="2362200"/>
            <a:ext cx="8412324" cy="417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73155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number is </a:t>
            </a:r>
            <a:r>
              <a:rPr lang="en-US" dirty="0" err="1" smtClean="0"/>
              <a:t>Opcode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0 </a:t>
            </a:r>
            <a:r>
              <a:rPr lang="en-US" dirty="0" smtClean="0"/>
              <a:t>is end program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9</a:t>
            </a:r>
            <a:r>
              <a:rPr lang="en-US" dirty="0" smtClean="0"/>
              <a:t> is input/output</a:t>
            </a:r>
          </a:p>
          <a:p>
            <a:pPr lvl="2"/>
            <a:r>
              <a:rPr lang="en-US" dirty="0" smtClean="0"/>
              <a:t>Operand of 01 is input</a:t>
            </a:r>
          </a:p>
          <a:p>
            <a:pPr lvl="2"/>
            <a:r>
              <a:rPr lang="en-US" dirty="0" smtClean="0"/>
              <a:t>Operand of 02 is output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50" y="1600200"/>
            <a:ext cx="34324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49322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number is </a:t>
            </a:r>
            <a:r>
              <a:rPr lang="en-US" dirty="0" err="1" smtClean="0"/>
              <a:t>Opcode</a:t>
            </a:r>
            <a:endParaRPr lang="en-US" dirty="0" smtClean="0"/>
          </a:p>
          <a:p>
            <a:pPr lvl="1"/>
            <a:r>
              <a:rPr lang="en-US" dirty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smtClean="0"/>
              <a:t>store what is in the </a:t>
            </a:r>
            <a:br>
              <a:rPr lang="en-US" dirty="0" smtClean="0"/>
            </a:br>
            <a:r>
              <a:rPr lang="en-US" dirty="0" smtClean="0"/>
              <a:t>accumulator </a:t>
            </a:r>
          </a:p>
          <a:p>
            <a:pPr lvl="2"/>
            <a:r>
              <a:rPr lang="en-US" dirty="0" smtClean="0"/>
              <a:t>Operand gives memory </a:t>
            </a:r>
            <a:br>
              <a:rPr lang="en-US" dirty="0" smtClean="0"/>
            </a:br>
            <a:r>
              <a:rPr lang="en-US" dirty="0" smtClean="0"/>
              <a:t>location</a:t>
            </a:r>
            <a:br>
              <a:rPr lang="en-US" dirty="0" smtClean="0"/>
            </a:br>
            <a:r>
              <a:rPr lang="en-US" dirty="0" smtClean="0"/>
              <a:t>3</a:t>
            </a:r>
            <a:r>
              <a:rPr lang="en-US" dirty="0" smtClean="0">
                <a:solidFill>
                  <a:srgbClr val="92D050"/>
                </a:solidFill>
              </a:rPr>
              <a:t>12</a:t>
            </a:r>
            <a:r>
              <a:rPr lang="en-US" dirty="0" smtClean="0"/>
              <a:t> = store at location 12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5</a:t>
            </a:r>
            <a:r>
              <a:rPr lang="en-US" dirty="0" smtClean="0"/>
              <a:t> get a value from memory</a:t>
            </a:r>
            <a:br>
              <a:rPr lang="en-US" dirty="0" smtClean="0"/>
            </a:br>
            <a:r>
              <a:rPr lang="en-US" dirty="0" smtClean="0"/>
              <a:t>put in accumulator</a:t>
            </a:r>
            <a:endParaRPr lang="en-US" dirty="0"/>
          </a:p>
          <a:p>
            <a:pPr lvl="2"/>
            <a:r>
              <a:rPr lang="en-US" dirty="0"/>
              <a:t>Operand gives memory </a:t>
            </a:r>
            <a:br>
              <a:rPr lang="en-US" dirty="0"/>
            </a:br>
            <a:r>
              <a:rPr lang="en-US" dirty="0"/>
              <a:t>location</a:t>
            </a:r>
            <a:br>
              <a:rPr lang="en-US" dirty="0"/>
            </a:br>
            <a:r>
              <a:rPr lang="en-US" dirty="0" smtClean="0"/>
              <a:t>5</a:t>
            </a:r>
            <a:r>
              <a:rPr lang="en-US" dirty="0" smtClean="0">
                <a:solidFill>
                  <a:srgbClr val="92D050"/>
                </a:solidFill>
              </a:rPr>
              <a:t>12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get value at </a:t>
            </a:r>
            <a:r>
              <a:rPr lang="en-US" dirty="0"/>
              <a:t>location 12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50" y="1600200"/>
            <a:ext cx="34324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127254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number is </a:t>
            </a:r>
            <a:r>
              <a:rPr lang="en-US" dirty="0" err="1" smtClean="0"/>
              <a:t>Opcode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1/2 </a:t>
            </a:r>
            <a:r>
              <a:rPr lang="en-US" dirty="0" smtClean="0"/>
              <a:t>add or subtract given</a:t>
            </a:r>
            <a:br>
              <a:rPr lang="en-US" dirty="0" smtClean="0"/>
            </a:br>
            <a:r>
              <a:rPr lang="en-US" dirty="0" smtClean="0"/>
              <a:t>memory location from value</a:t>
            </a:r>
            <a:br>
              <a:rPr lang="en-US" dirty="0" smtClean="0"/>
            </a:br>
            <a:r>
              <a:rPr lang="en-US" dirty="0" smtClean="0"/>
              <a:t>in accumulator</a:t>
            </a:r>
          </a:p>
          <a:p>
            <a:pPr lvl="2"/>
            <a:r>
              <a:rPr lang="en-US" dirty="0" smtClean="0"/>
              <a:t>Operand gives memory </a:t>
            </a:r>
            <a:br>
              <a:rPr lang="en-US" dirty="0" smtClean="0"/>
            </a:br>
            <a:r>
              <a:rPr lang="en-US" dirty="0" smtClean="0"/>
              <a:t>location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1</a:t>
            </a:r>
            <a:r>
              <a:rPr lang="en-US" dirty="0" smtClean="0">
                <a:solidFill>
                  <a:srgbClr val="92D050"/>
                </a:solidFill>
              </a:rPr>
              <a:t>12</a:t>
            </a:r>
            <a:r>
              <a:rPr lang="en-US" dirty="0" smtClean="0"/>
              <a:t> = get value from location </a:t>
            </a:r>
            <a:br>
              <a:rPr lang="en-US" dirty="0" smtClean="0"/>
            </a:br>
            <a:r>
              <a:rPr lang="en-US" dirty="0" smtClean="0"/>
              <a:t>            12 and add to </a:t>
            </a:r>
            <a:br>
              <a:rPr lang="en-US" dirty="0" smtClean="0"/>
            </a:br>
            <a:r>
              <a:rPr lang="en-US" dirty="0" smtClean="0"/>
              <a:t>            accumulator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50" y="1600200"/>
            <a:ext cx="34324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2138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number is </a:t>
            </a:r>
            <a:r>
              <a:rPr lang="en-US" dirty="0" err="1" smtClean="0"/>
              <a:t>Opcode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6/7/8 </a:t>
            </a:r>
            <a:r>
              <a:rPr lang="en-US" dirty="0" smtClean="0"/>
              <a:t>set the PC to the value</a:t>
            </a:r>
            <a:br>
              <a:rPr lang="en-US" dirty="0" smtClean="0"/>
            </a:br>
            <a:r>
              <a:rPr lang="en-US" dirty="0" smtClean="0"/>
              <a:t>given in the operand</a:t>
            </a:r>
          </a:p>
          <a:p>
            <a:pPr lvl="2"/>
            <a:r>
              <a:rPr lang="en-US" dirty="0" smtClean="0"/>
              <a:t>6</a:t>
            </a:r>
            <a:r>
              <a:rPr lang="en-US" dirty="0" smtClean="0">
                <a:solidFill>
                  <a:srgbClr val="92D050"/>
                </a:solidFill>
              </a:rPr>
              <a:t>12</a:t>
            </a:r>
            <a:r>
              <a:rPr lang="en-US" dirty="0" smtClean="0"/>
              <a:t> jumps to instruction 12</a:t>
            </a:r>
            <a:br>
              <a:rPr lang="en-US" dirty="0" smtClean="0"/>
            </a:br>
            <a:r>
              <a:rPr lang="en-US" dirty="0" smtClean="0"/>
              <a:t>next</a:t>
            </a:r>
          </a:p>
          <a:p>
            <a:pPr lvl="1"/>
            <a:r>
              <a:rPr lang="en-US" dirty="0" smtClean="0"/>
              <a:t>7xx &amp; 8xx look at </a:t>
            </a:r>
            <a:br>
              <a:rPr lang="en-US" dirty="0" smtClean="0"/>
            </a:br>
            <a:r>
              <a:rPr lang="en-US" dirty="0" smtClean="0"/>
              <a:t>accumulator to decide if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we should branch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250" y="1600200"/>
            <a:ext cx="34324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961925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at start of memory</a:t>
            </a:r>
          </a:p>
          <a:p>
            <a:pPr lvl="1"/>
            <a:r>
              <a:rPr lang="en-US" dirty="0" smtClean="0"/>
              <a:t>Ends with 0xx instruction (or empty box)</a:t>
            </a:r>
          </a:p>
          <a:p>
            <a:endParaRPr lang="en-US" dirty="0" smtClean="0"/>
          </a:p>
          <a:p>
            <a:r>
              <a:rPr lang="en-US" dirty="0" smtClean="0"/>
              <a:t>Extra space used to store data</a:t>
            </a:r>
          </a:p>
          <a:p>
            <a:pPr lvl="1"/>
            <a:r>
              <a:rPr lang="en-US" dirty="0" smtClean="0"/>
              <a:t>For Store/Load/Add/Subtract</a:t>
            </a:r>
          </a:p>
          <a:p>
            <a:pPr lvl="1"/>
            <a:r>
              <a:rPr lang="en-US" dirty="0" smtClean="0"/>
              <a:t>Program can include data</a:t>
            </a:r>
          </a:p>
          <a:p>
            <a:pPr lvl="2"/>
            <a:r>
              <a:rPr lang="en-US" dirty="0" smtClean="0"/>
              <a:t>This program always adds 10 to input</a:t>
            </a:r>
          </a:p>
          <a:p>
            <a:endParaRPr 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752600"/>
            <a:ext cx="1714500" cy="359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349061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6D9F0"/>
      </a:hlink>
      <a:folHlink>
        <a:srgbClr val="C6D9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4034</TotalTime>
  <Words>129</Words>
  <Application>Microsoft Office PowerPoint</Application>
  <PresentationFormat>On-screen Show (4:3)</PresentationFormat>
  <Paragraphs>42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LMC Intro</vt:lpstr>
      <vt:lpstr>LMC</vt:lpstr>
      <vt:lpstr>Excel WS</vt:lpstr>
      <vt:lpstr>Instructions</vt:lpstr>
      <vt:lpstr>Instructions</vt:lpstr>
      <vt:lpstr>Instructions</vt:lpstr>
      <vt:lpstr>Instructions</vt:lpstr>
      <vt:lpstr>Data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Pathway Introduction: Information Technology</dc:title>
  <dc:creator>Andrew Scholer</dc:creator>
  <cp:lastModifiedBy>ITAdmin</cp:lastModifiedBy>
  <cp:revision>155</cp:revision>
  <dcterms:created xsi:type="dcterms:W3CDTF">2011-09-20T04:27:43Z</dcterms:created>
  <dcterms:modified xsi:type="dcterms:W3CDTF">2012-10-15T21:08:00Z</dcterms:modified>
</cp:coreProperties>
</file>