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82" r:id="rId3"/>
    <p:sldId id="376" r:id="rId4"/>
    <p:sldId id="383" r:id="rId5"/>
    <p:sldId id="384" r:id="rId6"/>
    <p:sldId id="386" r:id="rId7"/>
    <p:sldId id="387" r:id="rId8"/>
    <p:sldId id="388" r:id="rId9"/>
    <p:sldId id="38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8" autoAdjust="0"/>
    <p:restoredTop sz="63314" autoAdjust="0"/>
  </p:normalViewPr>
  <p:slideViewPr>
    <p:cSldViewPr>
      <p:cViewPr>
        <p:scale>
          <a:sx n="75" d="100"/>
          <a:sy n="75" d="100"/>
        </p:scale>
        <p:origin x="-201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560936-0F5B-4778-A158-4542A4639B74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D8B0C2-D9BB-4C57-892A-E3D13D117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96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INP</a:t>
            </a:r>
          </a:p>
          <a:p>
            <a:r>
              <a:rPr lang="en-US" dirty="0" smtClean="0"/>
              <a:t>STA FIRST</a:t>
            </a:r>
          </a:p>
          <a:p>
            <a:r>
              <a:rPr lang="en-US" dirty="0" smtClean="0"/>
              <a:t>LDA TEN</a:t>
            </a:r>
          </a:p>
          <a:p>
            <a:r>
              <a:rPr lang="en-US" dirty="0" smtClean="0"/>
              <a:t>ADD FIRST</a:t>
            </a:r>
          </a:p>
          <a:p>
            <a:r>
              <a:rPr lang="en-US" dirty="0" smtClean="0"/>
              <a:t>OUT</a:t>
            </a:r>
            <a:br>
              <a:rPr lang="en-US" dirty="0" smtClean="0"/>
            </a:br>
            <a:r>
              <a:rPr lang="en-US" dirty="0" smtClean="0"/>
              <a:t>HLT</a:t>
            </a:r>
            <a:br>
              <a:rPr lang="en-US" dirty="0" smtClean="0"/>
            </a:br>
            <a:r>
              <a:rPr lang="en-US" dirty="0" smtClean="0"/>
              <a:t>TEN DAT 10</a:t>
            </a:r>
          </a:p>
          <a:p>
            <a:r>
              <a:rPr lang="en-US" dirty="0" smtClean="0"/>
              <a:t>FIRST DAT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D8B0C2-D9BB-4C57-892A-E3D13D117F8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4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LDA ZERO</a:t>
            </a:r>
          </a:p>
          <a:p>
            <a:r>
              <a:rPr lang="en-US" dirty="0" smtClean="0"/>
              <a:t>LOOPSTART ADD ONE</a:t>
            </a:r>
          </a:p>
          <a:p>
            <a:r>
              <a:rPr lang="en-US" dirty="0" smtClean="0"/>
              <a:t>OUT</a:t>
            </a:r>
            <a:br>
              <a:rPr lang="en-US" dirty="0" smtClean="0"/>
            </a:br>
            <a:r>
              <a:rPr lang="en-US" dirty="0" smtClean="0"/>
              <a:t>BRA LOOPSTART</a:t>
            </a:r>
          </a:p>
          <a:p>
            <a:r>
              <a:rPr lang="en-US" dirty="0" smtClean="0"/>
              <a:t>HLT</a:t>
            </a:r>
            <a:br>
              <a:rPr lang="en-US" dirty="0" smtClean="0"/>
            </a:br>
            <a:r>
              <a:rPr lang="en-US" dirty="0" smtClean="0"/>
              <a:t>ZERO DAT 0</a:t>
            </a:r>
          </a:p>
          <a:p>
            <a:r>
              <a:rPr lang="en-US" dirty="0" smtClean="0"/>
              <a:t>ONE DAT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D8B0C2-D9BB-4C57-892A-E3D13D117F8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94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71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3DBDE-C36B-4B55-956E-93805C816E3B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85C39-1690-4404-BC7D-B6F924F7D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9904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C88B8-2F6E-4AC2-AAD8-932FFE63C223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1DD0-F4EC-4166-BC09-A0BC9EA40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064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35889"/>
      </p:ext>
    </p:extLst>
  </p:cSld>
  <p:clrMapOvr>
    <a:masterClrMapping/>
  </p:clrMapOvr>
  <p:transition/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D3DC9-8B30-4039-B1DE-EB0EC405CF67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12D83-334E-4E38-93C8-8AAADCCDF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9496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CD808-8463-4444-BE25-33256934A76E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EAA9B-336C-414F-A38D-EBBAA14A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578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70815-1363-46DA-9389-78721FFD5463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1AD6A-352C-4544-AA56-E00CE1501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6906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7D79E-5067-4B3B-AB0C-230D009C46AE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DD995-61CD-4FBA-B883-D1221BE3F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31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57D3C-9158-454F-B362-1FF93FAB04B6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2440C-5C1F-4D2B-9464-FD6D03105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6366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841DC-86A4-41D2-94B9-1839CF9EAE38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82BDD-8039-4347-873A-2FB5C68DF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667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7B48C-78D1-468E-BB50-BA190BA62E79}" type="datetimeFigureOut">
              <a:rPr lang="en-US"/>
              <a:pPr>
                <a:defRPr/>
              </a:pPr>
              <a:t>10/17/2012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68E78-620A-43C2-8713-FE0AC9B5D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455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50000"/>
              </a:schemeClr>
            </a:gs>
            <a:gs pos="50000">
              <a:schemeClr val="tx2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95B3D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rku.ca/sychen/research/LMC/LittleMan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304800" y="1752600"/>
            <a:ext cx="8382000" cy="1905000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</a:rPr>
              <a:t>LMC Assembly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3627438"/>
            <a:ext cx="66294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Making Programming Friendlier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Code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to remember numeric </a:t>
            </a:r>
            <a:r>
              <a:rPr lang="en-US" dirty="0" err="1" smtClean="0"/>
              <a:t>opcodes</a:t>
            </a:r>
            <a:endParaRPr lang="en-US" dirty="0" smtClean="0"/>
          </a:p>
          <a:p>
            <a:r>
              <a:rPr lang="en-US" dirty="0" smtClean="0"/>
              <a:t>Have to think about physical memory locations</a:t>
            </a:r>
          </a:p>
          <a:p>
            <a:pPr lvl="1"/>
            <a:r>
              <a:rPr lang="en-US" dirty="0" smtClean="0"/>
              <a:t>What if I need to add 6 lines</a:t>
            </a:r>
            <a:br>
              <a:rPr lang="en-US" dirty="0" smtClean="0"/>
            </a:br>
            <a:r>
              <a:rPr lang="en-US" dirty="0" smtClean="0"/>
              <a:t>of code to this program?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971799"/>
            <a:ext cx="17145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46117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92D050"/>
                </a:solidFill>
              </a:rPr>
              <a:t>Assembly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92D050"/>
                </a:solidFill>
              </a:rPr>
              <a:t>Code</a:t>
            </a:r>
            <a:r>
              <a:rPr lang="en-US" dirty="0" smtClean="0"/>
              <a:t> : human readable machine code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8895021"/>
              </p:ext>
            </p:extLst>
          </p:nvPr>
        </p:nvGraphicFramePr>
        <p:xfrm>
          <a:off x="2133600" y="2895600"/>
          <a:ext cx="4191000" cy="3581397"/>
        </p:xfrm>
        <a:graphic>
          <a:graphicData uri="http://schemas.openxmlformats.org/drawingml/2006/table">
            <a:tbl>
              <a:tblPr/>
              <a:tblGrid>
                <a:gridCol w="291778"/>
                <a:gridCol w="1830247"/>
                <a:gridCol w="2068975"/>
              </a:tblGrid>
              <a:tr h="397933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Machine code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 FIRST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LDA TEN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FIRST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 DAT 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FIRST DAT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14105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Assembly Instructions: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651178"/>
              </p:ext>
            </p:extLst>
          </p:nvPr>
        </p:nvGraphicFramePr>
        <p:xfrm>
          <a:off x="990600" y="2514600"/>
          <a:ext cx="7391400" cy="3567108"/>
        </p:xfrm>
        <a:graphic>
          <a:graphicData uri="http://schemas.openxmlformats.org/drawingml/2006/table">
            <a:tbl>
              <a:tblPr/>
              <a:tblGrid>
                <a:gridCol w="1301037"/>
                <a:gridCol w="1470738"/>
                <a:gridCol w="1433026"/>
                <a:gridCol w="3186599"/>
              </a:tblGrid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Machine code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Instruction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 (halt)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subtract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STore Accumulator value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 into Accumulator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branch always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BRanch Always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BRZ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branch if 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BRanch if Zero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8xx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branch if &gt;= 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BRanch if zero or Positive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960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output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0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location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Used to specify a memory location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96306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XX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Assembly can use names for memory locations</a:t>
            </a:r>
          </a:p>
          <a:p>
            <a:pPr lvl="1"/>
            <a:r>
              <a:rPr lang="en-US" dirty="0" smtClean="0"/>
              <a:t>Location </a:t>
            </a:r>
            <a:r>
              <a:rPr lang="en-US" i="1" dirty="0" smtClean="0"/>
              <a:t>FIRST </a:t>
            </a:r>
            <a:r>
              <a:rPr lang="en-US" dirty="0" smtClean="0"/>
              <a:t>instead of  </a:t>
            </a:r>
            <a:r>
              <a:rPr lang="en-US" i="1" dirty="0" smtClean="0"/>
              <a:t>07</a:t>
            </a:r>
          </a:p>
          <a:p>
            <a:r>
              <a:rPr lang="en-US" dirty="0" smtClean="0"/>
              <a:t>Identify data locations as instructions after program</a:t>
            </a:r>
          </a:p>
          <a:p>
            <a:pPr lvl="1"/>
            <a:r>
              <a:rPr lang="en-US" i="1" dirty="0" smtClean="0">
                <a:solidFill>
                  <a:srgbClr val="92D050"/>
                </a:solidFill>
              </a:rPr>
              <a:t>NAME</a:t>
            </a:r>
            <a:r>
              <a:rPr lang="en-US" dirty="0" smtClean="0">
                <a:solidFill>
                  <a:srgbClr val="92D050"/>
                </a:solidFill>
              </a:rPr>
              <a:t> </a:t>
            </a:r>
            <a:r>
              <a:rPr lang="en-US" dirty="0" smtClean="0"/>
              <a:t>DAT Value?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29634"/>
              </p:ext>
            </p:extLst>
          </p:nvPr>
        </p:nvGraphicFramePr>
        <p:xfrm>
          <a:off x="2209800" y="5181600"/>
          <a:ext cx="4191000" cy="1193799"/>
        </p:xfrm>
        <a:graphic>
          <a:graphicData uri="http://schemas.openxmlformats.org/drawingml/2006/table">
            <a:tbl>
              <a:tblPr/>
              <a:tblGrid>
                <a:gridCol w="291778"/>
                <a:gridCol w="1830247"/>
                <a:gridCol w="2068975"/>
              </a:tblGrid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 DAT 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9793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FIRST DAT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570021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Named Locations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Named locations not affected by adding/removing code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Ex: Add EXTRA lines</a:t>
            </a:r>
          </a:p>
          <a:p>
            <a:pPr lvl="1"/>
            <a:r>
              <a:rPr lang="en-US" dirty="0" smtClean="0"/>
              <a:t>Assembly fine</a:t>
            </a:r>
          </a:p>
          <a:p>
            <a:pPr lvl="1"/>
            <a:r>
              <a:rPr lang="en-US" dirty="0" smtClean="0"/>
              <a:t>Machine version broken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982292"/>
              </p:ext>
            </p:extLst>
          </p:nvPr>
        </p:nvGraphicFramePr>
        <p:xfrm>
          <a:off x="5092700" y="2209800"/>
          <a:ext cx="3822700" cy="4452943"/>
        </p:xfrm>
        <a:graphic>
          <a:graphicData uri="http://schemas.openxmlformats.org/drawingml/2006/table">
            <a:tbl>
              <a:tblPr/>
              <a:tblGrid>
                <a:gridCol w="266137"/>
                <a:gridCol w="1669407"/>
                <a:gridCol w="1887156"/>
              </a:tblGrid>
              <a:tr h="404813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Machine code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 FIRST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LDA TEN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FIRST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 DAT 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FIRST DAT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84168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Names And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instruction can start with NAME</a:t>
            </a:r>
          </a:p>
          <a:p>
            <a:r>
              <a:rPr lang="en-US" dirty="0" smtClean="0"/>
              <a:t>Use as target of branch:</a:t>
            </a:r>
          </a:p>
          <a:p>
            <a:pPr lvl="1"/>
            <a:r>
              <a:rPr lang="en-US" dirty="0" smtClean="0"/>
              <a:t>#1</a:t>
            </a:r>
            <a:br>
              <a:rPr lang="en-US" dirty="0" smtClean="0"/>
            </a:br>
            <a:r>
              <a:rPr lang="en-US" i="1" dirty="0" smtClean="0"/>
              <a:t>This is called LOOPSTART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We add one to accumulator</a:t>
            </a:r>
          </a:p>
          <a:p>
            <a:pPr lvl="1"/>
            <a:r>
              <a:rPr lang="en-US" dirty="0" smtClean="0"/>
              <a:t>#3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 smtClean="0"/>
              <a:t>Branch to the instruction</a:t>
            </a:r>
            <a:br>
              <a:rPr lang="en-US" i="1" dirty="0" smtClean="0"/>
            </a:br>
            <a:r>
              <a:rPr lang="en-US" i="1" dirty="0" smtClean="0"/>
              <a:t>named LOOPSTART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632082"/>
              </p:ext>
            </p:extLst>
          </p:nvPr>
        </p:nvGraphicFramePr>
        <p:xfrm>
          <a:off x="5638800" y="2743200"/>
          <a:ext cx="3187700" cy="3771904"/>
        </p:xfrm>
        <a:graphic>
          <a:graphicData uri="http://schemas.openxmlformats.org/drawingml/2006/table">
            <a:tbl>
              <a:tblPr/>
              <a:tblGrid>
                <a:gridCol w="269211"/>
                <a:gridCol w="2918489"/>
              </a:tblGrid>
              <a:tr h="471488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Assembly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LDA ZERO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LOOPSTART ADD ONE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 LOOPSTART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ZERO DAT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ONE DAT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735628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</a:t>
            </a:r>
            <a:r>
              <a:rPr lang="en-US" dirty="0" smtClean="0">
                <a:solidFill>
                  <a:srgbClr val="92D050"/>
                </a:solidFill>
              </a:rPr>
              <a:t>Assembler</a:t>
            </a:r>
            <a:r>
              <a:rPr lang="en-US" dirty="0" smtClean="0"/>
              <a:t> converts </a:t>
            </a:r>
            <a:br>
              <a:rPr lang="en-US" dirty="0" smtClean="0"/>
            </a:br>
            <a:r>
              <a:rPr lang="en-US" dirty="0" smtClean="0"/>
              <a:t>assembly </a:t>
            </a:r>
            <a:r>
              <a:rPr lang="en-US" dirty="0" smtClean="0">
                <a:sym typeface="Wingdings" pitchFamily="2" charset="2"/>
              </a:rPr>
              <a:t> machine code</a:t>
            </a:r>
          </a:p>
          <a:p>
            <a:pPr lvl="1"/>
            <a:r>
              <a:rPr lang="en-US" i="1" dirty="0" smtClean="0">
                <a:sym typeface="Wingdings" pitchFamily="2" charset="2"/>
              </a:rPr>
              <a:t>Compiles it</a:t>
            </a:r>
          </a:p>
          <a:p>
            <a:pPr lvl="1"/>
            <a:endParaRPr lang="en-US" i="1" dirty="0">
              <a:sym typeface="Wingdings" pitchFamily="2" charset="2"/>
            </a:endParaRPr>
          </a:p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pPr marL="0" indent="0">
              <a:buNone/>
            </a:pPr>
            <a:endParaRPr lang="en-US" dirty="0">
              <a:hlinkClick r:id="rId2"/>
            </a:endParaRPr>
          </a:p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pPr marL="0" indent="0">
              <a:buNone/>
            </a:pPr>
            <a:endParaRPr lang="en-US" dirty="0" smtClean="0">
              <a:hlinkClick r:id="rId2"/>
            </a:endParaRPr>
          </a:p>
          <a:p>
            <a:pPr marL="0" indent="0">
              <a:buNone/>
            </a:pPr>
            <a:r>
              <a:rPr lang="en-US" sz="2400" dirty="0" smtClean="0">
                <a:hlinkClick r:id="rId2"/>
              </a:rPr>
              <a:t>http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www.yorku.ca/sychen/research/LMC/LittleMan.html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276600"/>
            <a:ext cx="511492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1847714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Subtract 10 from input</a:t>
            </a:r>
          </a:p>
          <a:p>
            <a:r>
              <a:rPr lang="en-US" dirty="0" smtClean="0"/>
              <a:t>Get 2 inputs - height and width</a:t>
            </a:r>
            <a:br>
              <a:rPr lang="en-US" dirty="0" smtClean="0"/>
            </a:br>
            <a:r>
              <a:rPr lang="en-US" dirty="0" smtClean="0"/>
              <a:t>Output perimeter of rectangle</a:t>
            </a:r>
          </a:p>
          <a:p>
            <a:r>
              <a:rPr lang="en-US" dirty="0" smtClean="0"/>
              <a:t>Get 2 inputs</a:t>
            </a:r>
            <a:br>
              <a:rPr lang="en-US" dirty="0" smtClean="0"/>
            </a:br>
            <a:r>
              <a:rPr lang="en-US" dirty="0" smtClean="0"/>
              <a:t>Print 1 if they are the same, 0 </a:t>
            </a:r>
            <a:r>
              <a:rPr lang="en-US" smtClean="0"/>
              <a:t>if different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99066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6D9F0"/>
      </a:hlink>
      <a:folHlink>
        <a:srgbClr val="C6D9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3884</TotalTime>
  <Words>311</Words>
  <Application>Microsoft Office PowerPoint</Application>
  <PresentationFormat>On-screen Show (4:3)</PresentationFormat>
  <Paragraphs>182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LMC Assembly</vt:lpstr>
      <vt:lpstr>Machine Code Issues</vt:lpstr>
      <vt:lpstr>Assembly</vt:lpstr>
      <vt:lpstr>Assembly</vt:lpstr>
      <vt:lpstr>No XX</vt:lpstr>
      <vt:lpstr>Named Locations</vt:lpstr>
      <vt:lpstr>Names And Branch</vt:lpstr>
      <vt:lpstr>Assembler</vt:lpstr>
      <vt:lpstr>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Pathway Introduction: Information Technology</dc:title>
  <dc:creator>Andrew Scholer</dc:creator>
  <cp:lastModifiedBy>ITAdmin</cp:lastModifiedBy>
  <cp:revision>167</cp:revision>
  <dcterms:created xsi:type="dcterms:W3CDTF">2011-09-20T04:27:43Z</dcterms:created>
  <dcterms:modified xsi:type="dcterms:W3CDTF">2012-10-17T16:12:04Z</dcterms:modified>
</cp:coreProperties>
</file>