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6" r:id="rId2"/>
    <p:sldId id="376" r:id="rId3"/>
    <p:sldId id="375" r:id="rId4"/>
    <p:sldId id="377" r:id="rId5"/>
    <p:sldId id="378" r:id="rId6"/>
    <p:sldId id="379" r:id="rId7"/>
    <p:sldId id="380" r:id="rId8"/>
    <p:sldId id="381" r:id="rId9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78" autoAdjust="0"/>
    <p:restoredTop sz="94660"/>
  </p:normalViewPr>
  <p:slideViewPr>
    <p:cSldViewPr>
      <p:cViewPr>
        <p:scale>
          <a:sx n="75" d="100"/>
          <a:sy n="75" d="100"/>
        </p:scale>
        <p:origin x="-366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6B560936-0F5B-4778-A158-4542A4639B74}" type="datetimeFigureOut">
              <a:rPr lang="en-US"/>
              <a:pPr>
                <a:defRPr/>
              </a:pPr>
              <a:t>10/16/2012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58D8B0C2-D9BB-4C57-892A-E3D13D117F8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589688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1417128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B3DBDE-C36B-4B55-956E-93805C816E3B}" type="datetimeFigureOut">
              <a:rPr lang="en-US"/>
              <a:pPr>
                <a:defRPr/>
              </a:pPr>
              <a:t>10/16/2012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E85C39-1690-4404-BC7D-B6F924F7DED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7299048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0C88B8-2F6E-4AC2-AAD8-932FFE63C223}" type="datetimeFigureOut">
              <a:rPr lang="en-US"/>
              <a:pPr>
                <a:defRPr/>
              </a:pPr>
              <a:t>10/16/2012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701DD0-F4EC-4166-BC09-A0BC9EA40AF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7406483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Clr>
                <a:schemeClr val="bg1"/>
              </a:buClr>
              <a:defRPr/>
            </a:lvl1pPr>
            <a:lvl2pPr>
              <a:buClr>
                <a:schemeClr val="bg1"/>
              </a:buClr>
              <a:defRPr/>
            </a:lvl2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7535889"/>
      </p:ext>
    </p:extLst>
  </p:cSld>
  <p:clrMapOvr>
    <a:masterClrMapping/>
  </p:clrMapOvr>
  <p:transition/>
  <p:hf sldNum="0" hdr="0" ftr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DD3DC9-8B30-4039-B1DE-EB0EC405CF67}" type="datetimeFigureOut">
              <a:rPr lang="en-US"/>
              <a:pPr>
                <a:defRPr/>
              </a:pPr>
              <a:t>10/16/2012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812D83-334E-4E38-93C8-8AAADCCDF79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8494967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2CD808-8463-4444-BE25-33256934A76E}" type="datetimeFigureOut">
              <a:rPr lang="en-US"/>
              <a:pPr>
                <a:defRPr/>
              </a:pPr>
              <a:t>10/16/2012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BEAA9B-336C-414F-A38D-EBBAA14A7C6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215782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70815-1363-46DA-9389-78721FFD5463}" type="datetimeFigureOut">
              <a:rPr lang="en-US"/>
              <a:pPr>
                <a:defRPr/>
              </a:pPr>
              <a:t>10/16/2012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A1AD6A-352C-4544-AA56-E00CE15018E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7969067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97D79E-5067-4B3B-AB0C-230D009C46AE}" type="datetimeFigureOut">
              <a:rPr lang="en-US"/>
              <a:pPr>
                <a:defRPr/>
              </a:pPr>
              <a:t>10/16/2012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DDD995-61CD-4FBA-B883-D1221BE3F73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2031597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257D3C-9158-454F-B362-1FF93FAB04B6}" type="datetimeFigureOut">
              <a:rPr lang="en-US"/>
              <a:pPr>
                <a:defRPr/>
              </a:pPr>
              <a:t>10/16/2012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F2440C-5C1F-4D2B-9464-FD6D03105AE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1863668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7841DC-86A4-41D2-94B9-1839CF9EAE38}" type="datetimeFigureOut">
              <a:rPr lang="en-US"/>
              <a:pPr>
                <a:defRPr/>
              </a:pPr>
              <a:t>10/16/2012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382BDD-8039-4347-873A-2FB5C68DFE5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9466771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27B48C-78D1-468E-BB50-BA190BA62E79}" type="datetimeFigureOut">
              <a:rPr lang="en-US"/>
              <a:pPr>
                <a:defRPr/>
              </a:pPr>
              <a:t>10/16/2012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268E78-620A-43C2-8713-FE0AC9B5D0F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5045564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tx2">
                <a:lumMod val="50000"/>
              </a:schemeClr>
            </a:gs>
            <a:gs pos="50000">
              <a:schemeClr val="tx2">
                <a:lumMod val="75000"/>
              </a:schemeClr>
            </a:gs>
            <a:gs pos="100000">
              <a:schemeClr val="accent1">
                <a:lumMod val="5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502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  <p:sldLayoutId id="2147483670" r:id="rId2"/>
    <p:sldLayoutId id="2147483671" r:id="rId3"/>
    <p:sldLayoutId id="2147483672" r:id="rId4"/>
    <p:sldLayoutId id="2147483673" r:id="rId5"/>
    <p:sldLayoutId id="2147483674" r:id="rId6"/>
    <p:sldLayoutId id="2147483675" r:id="rId7"/>
    <p:sldLayoutId id="2147483676" r:id="rId8"/>
    <p:sldLayoutId id="2147483677" r:id="rId9"/>
    <p:sldLayoutId id="2147483678" r:id="rId10"/>
    <p:sldLayoutId id="2147483679" r:id="rId11"/>
  </p:sldLayoutIdLst>
  <p:transition/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rgbClr val="95B3D7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95B3D7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95B3D7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95B3D7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95B3D7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95B3D7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95B3D7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95B3D7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95B3D7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ts val="1200"/>
        </a:spcBef>
        <a:spcAft>
          <a:spcPct val="0"/>
        </a:spcAft>
        <a:buFont typeface="Arial" charset="0"/>
        <a:buChar char="•"/>
        <a:defRPr sz="3200" kern="1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ctrTitle"/>
          </p:nvPr>
        </p:nvSpPr>
        <p:spPr>
          <a:xfrm>
            <a:off x="304800" y="1752600"/>
            <a:ext cx="8382000" cy="1905000"/>
          </a:xfrm>
        </p:spPr>
        <p:txBody>
          <a:bodyPr/>
          <a:lstStyle/>
          <a:p>
            <a:pPr eaLnBrk="1" hangingPunct="1"/>
            <a:r>
              <a:rPr lang="en-US" sz="6000" b="1" dirty="0" smtClean="0">
                <a:solidFill>
                  <a:schemeClr val="bg1"/>
                </a:solidFill>
              </a:rPr>
              <a:t>LMC Tricks</a:t>
            </a:r>
            <a:endParaRPr lang="en-US" b="1" dirty="0" smtClean="0">
              <a:solidFill>
                <a:schemeClr val="bg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219200" y="3627438"/>
            <a:ext cx="6629400" cy="46166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+mn-lt"/>
                <a:cs typeface="+mn-cs"/>
              </a:rPr>
              <a:t>Common patterns</a:t>
            </a:r>
            <a:endParaRPr lang="en-US" sz="2400" dirty="0">
              <a:solidFill>
                <a:schemeClr val="tx2">
                  <a:lumMod val="20000"/>
                  <a:lumOff val="80000"/>
                </a:schemeClr>
              </a:solidFill>
              <a:latin typeface="+mn-lt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Single General Purpose Register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"Features"</a:t>
            </a:r>
          </a:p>
          <a:p>
            <a:pPr lvl="1"/>
            <a:r>
              <a:rPr lang="en-US" dirty="0" smtClean="0"/>
              <a:t>Accumulator only stores most recent value</a:t>
            </a:r>
          </a:p>
          <a:p>
            <a:pPr lvl="1"/>
            <a:r>
              <a:rPr lang="en-US" dirty="0" smtClean="0"/>
              <a:t>Add/Subtract look for second value in memory</a:t>
            </a:r>
          </a:p>
          <a:p>
            <a:endParaRPr lang="en-US" dirty="0"/>
          </a:p>
          <a:p>
            <a:r>
              <a:rPr lang="en-US" dirty="0" smtClean="0"/>
              <a:t>Real world</a:t>
            </a:r>
          </a:p>
          <a:p>
            <a:pPr lvl="1"/>
            <a:r>
              <a:rPr lang="en-US" dirty="0" smtClean="0"/>
              <a:t>Processors have multiple registers</a:t>
            </a:r>
          </a:p>
          <a:p>
            <a:pPr lvl="1"/>
            <a:r>
              <a:rPr lang="en-US" dirty="0" smtClean="0"/>
              <a:t>Never enough for what you want to do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314105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Single General Purpose Register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Recipe: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 smtClean="0"/>
              <a:t>Get value (first)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 smtClean="0"/>
              <a:t>Store value (first)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 smtClean="0"/>
              <a:t>Get/load value (second)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 smtClean="0"/>
              <a:t>Add/Sub first value (from memory location) to/from loaded value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 smtClean="0"/>
              <a:t>Store/Output result</a:t>
            </a:r>
          </a:p>
          <a:p>
            <a:pPr marL="57150" indent="0">
              <a:buNone/>
            </a:pPr>
            <a:endParaRPr lang="en-US" dirty="0" smtClean="0"/>
          </a:p>
          <a:p>
            <a:pPr marL="57150" indent="0">
              <a:buNone/>
            </a:pPr>
            <a:r>
              <a:rPr lang="en-US" i="1" dirty="0" smtClean="0"/>
              <a:t>Note: first input is second operand for + or -</a:t>
            </a:r>
          </a:p>
        </p:txBody>
      </p:sp>
    </p:spTree>
    <p:extLst>
      <p:ext uri="{BB962C8B-B14F-4D97-AF65-F5344CB8AC3E}">
        <p14:creationId xmlns:p14="http://schemas.microsoft.com/office/powerpoint/2010/main" val="235737619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Single General Purpose Register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Modified so second value is second operand: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/>
              <a:t>Get value (first)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/>
              <a:t>Store value (first)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/>
              <a:t>Get/load value (second</a:t>
            </a:r>
            <a:r>
              <a:rPr lang="en-US" dirty="0" smtClean="0"/>
              <a:t>)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 smtClean="0"/>
              <a:t>Store value (second)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 smtClean="0"/>
              <a:t>Load value (first)</a:t>
            </a:r>
            <a:endParaRPr lang="en-US" dirty="0"/>
          </a:p>
          <a:p>
            <a:pPr marL="971550" lvl="1" indent="-514350">
              <a:buFont typeface="+mj-lt"/>
              <a:buAutoNum type="arabicPeriod"/>
            </a:pPr>
            <a:r>
              <a:rPr lang="en-US" dirty="0"/>
              <a:t>Add/Sub </a:t>
            </a:r>
            <a:r>
              <a:rPr lang="en-US" dirty="0" smtClean="0"/>
              <a:t>second value </a:t>
            </a:r>
            <a:r>
              <a:rPr lang="en-US" dirty="0"/>
              <a:t>(from memory location) to/from </a:t>
            </a:r>
            <a:r>
              <a:rPr lang="en-US" dirty="0" smtClean="0"/>
              <a:t>loaded value</a:t>
            </a:r>
            <a:endParaRPr lang="en-US" dirty="0"/>
          </a:p>
          <a:p>
            <a:pPr marL="971550" lvl="1" indent="-514350">
              <a:buFont typeface="+mj-lt"/>
              <a:buAutoNum type="arabicPeriod"/>
            </a:pPr>
            <a:r>
              <a:rPr lang="en-US" dirty="0"/>
              <a:t>Store/Output </a:t>
            </a:r>
            <a:r>
              <a:rPr lang="en-US" dirty="0" smtClean="0"/>
              <a:t>result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553418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Branches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Choices:</a:t>
            </a:r>
          </a:p>
          <a:p>
            <a:pPr lvl="1"/>
            <a:r>
              <a:rPr lang="en-US" dirty="0" smtClean="0"/>
              <a:t>Always branch </a:t>
            </a:r>
            <a:r>
              <a:rPr lang="en-US" i="1" dirty="0" smtClean="0"/>
              <a:t>(????)</a:t>
            </a:r>
          </a:p>
          <a:p>
            <a:pPr lvl="1"/>
            <a:r>
              <a:rPr lang="en-US" dirty="0" smtClean="0"/>
              <a:t>Branch based on what is in accumulator</a:t>
            </a:r>
          </a:p>
          <a:p>
            <a:pPr lvl="2"/>
            <a:r>
              <a:rPr lang="en-US" dirty="0" smtClean="0"/>
              <a:t>Branch if </a:t>
            </a:r>
            <a:r>
              <a:rPr lang="en-US" dirty="0" err="1" smtClean="0"/>
              <a:t>acc</a:t>
            </a:r>
            <a:r>
              <a:rPr lang="en-US" dirty="0" smtClean="0"/>
              <a:t> = zero</a:t>
            </a:r>
          </a:p>
          <a:p>
            <a:pPr lvl="2"/>
            <a:r>
              <a:rPr lang="en-US" dirty="0" smtClean="0"/>
              <a:t>Branch if </a:t>
            </a:r>
            <a:r>
              <a:rPr lang="en-US" dirty="0" err="1" smtClean="0"/>
              <a:t>acc</a:t>
            </a:r>
            <a:r>
              <a:rPr lang="en-US" dirty="0" smtClean="0"/>
              <a:t> &gt;= zero (zero or positive)</a:t>
            </a:r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3758" b="18302"/>
          <a:stretch/>
        </p:blipFill>
        <p:spPr bwMode="auto">
          <a:xfrm>
            <a:off x="2895600" y="4572000"/>
            <a:ext cx="3432400" cy="10033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2348500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Branch on Not Zero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Want to do things when value is not zero</a:t>
            </a:r>
          </a:p>
          <a:p>
            <a:pPr lvl="1"/>
            <a:r>
              <a:rPr lang="en-US" dirty="0" smtClean="0"/>
              <a:t>Use branch to skip code when </a:t>
            </a:r>
            <a:r>
              <a:rPr lang="en-US" dirty="0" err="1" smtClean="0"/>
              <a:t>acc</a:t>
            </a:r>
            <a:r>
              <a:rPr lang="en-US" dirty="0" smtClean="0"/>
              <a:t> = 0</a:t>
            </a:r>
            <a:endParaRPr lang="en-US" dirty="0"/>
          </a:p>
          <a:p>
            <a:r>
              <a:rPr lang="en-US" dirty="0" smtClean="0"/>
              <a:t>Recipe</a:t>
            </a:r>
            <a:endParaRPr lang="en-US" dirty="0"/>
          </a:p>
          <a:p>
            <a:pPr marL="971550" lvl="1" indent="-514350">
              <a:buFont typeface="+mj-lt"/>
              <a:buAutoNum type="arabicPeriod"/>
            </a:pPr>
            <a:r>
              <a:rPr lang="en-US" dirty="0" smtClean="0"/>
              <a:t>Do stuff to calculate value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 smtClean="0"/>
              <a:t>Branch if zero to step</a:t>
            </a:r>
            <a:r>
              <a:rPr lang="en-US" dirty="0" smtClean="0">
                <a:solidFill>
                  <a:srgbClr val="FFFF00"/>
                </a:solidFill>
              </a:rPr>
              <a:t> 5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i="1" dirty="0" smtClean="0">
                <a:solidFill>
                  <a:srgbClr val="92D050"/>
                </a:solidFill>
              </a:rPr>
              <a:t>Must not be zero, do special stuff here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i="1" dirty="0" smtClean="0">
                <a:solidFill>
                  <a:srgbClr val="92D050"/>
                </a:solidFill>
              </a:rPr>
              <a:t>Must not be zero, do special stuff here</a:t>
            </a:r>
            <a:endParaRPr lang="en-US" dirty="0" smtClean="0">
              <a:solidFill>
                <a:srgbClr val="92D050"/>
              </a:solidFill>
            </a:endParaRPr>
          </a:p>
          <a:p>
            <a:pPr marL="971550" lvl="1" indent="-514350">
              <a:buClr>
                <a:srgbClr val="FFFF00"/>
              </a:buClr>
              <a:buFont typeface="+mj-lt"/>
              <a:buAutoNum type="arabicPeriod"/>
            </a:pPr>
            <a:r>
              <a:rPr lang="en-US" dirty="0" smtClean="0"/>
              <a:t>This happens no matter what</a:t>
            </a:r>
          </a:p>
        </p:txBody>
      </p:sp>
    </p:spTree>
    <p:extLst>
      <p:ext uri="{BB962C8B-B14F-4D97-AF65-F5344CB8AC3E}">
        <p14:creationId xmlns:p14="http://schemas.microsoft.com/office/powerpoint/2010/main" val="345888439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Branch on Zero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Want to do things when value is </a:t>
            </a:r>
            <a:r>
              <a:rPr lang="en-US" dirty="0" smtClean="0"/>
              <a:t>zero or positive, not if negative</a:t>
            </a:r>
          </a:p>
          <a:p>
            <a:pPr lvl="1"/>
            <a:r>
              <a:rPr lang="en-US" dirty="0" smtClean="0"/>
              <a:t>Shield always branch with conditional one</a:t>
            </a:r>
          </a:p>
          <a:p>
            <a:r>
              <a:rPr lang="en-US" dirty="0" smtClean="0"/>
              <a:t>Recipe:</a:t>
            </a:r>
            <a:endParaRPr lang="en-US" dirty="0"/>
          </a:p>
          <a:p>
            <a:pPr marL="971550" lvl="1" indent="-514350">
              <a:buFont typeface="+mj-lt"/>
              <a:buAutoNum type="arabicPeriod"/>
            </a:pPr>
            <a:r>
              <a:rPr lang="en-US" dirty="0" smtClean="0"/>
              <a:t>Do stuff to calculate value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 smtClean="0"/>
              <a:t>Branch if &gt;= 0 to step </a:t>
            </a:r>
            <a:r>
              <a:rPr lang="en-US" dirty="0" smtClean="0">
                <a:solidFill>
                  <a:srgbClr val="92D050"/>
                </a:solidFill>
              </a:rPr>
              <a:t>4</a:t>
            </a:r>
            <a:r>
              <a:rPr lang="en-US" dirty="0" smtClean="0"/>
              <a:t> 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 smtClean="0"/>
              <a:t>Branch always to </a:t>
            </a:r>
            <a:r>
              <a:rPr lang="en-US" dirty="0" smtClean="0">
                <a:solidFill>
                  <a:srgbClr val="FFFF00"/>
                </a:solidFill>
              </a:rPr>
              <a:t>5 </a:t>
            </a:r>
            <a:r>
              <a:rPr lang="en-US" dirty="0" smtClean="0"/>
              <a:t> (must be negative)!</a:t>
            </a:r>
          </a:p>
          <a:p>
            <a:pPr marL="971550" lvl="1" indent="-514350">
              <a:buClr>
                <a:srgbClr val="92D050"/>
              </a:buClr>
              <a:buFont typeface="+mj-lt"/>
              <a:buAutoNum type="arabicPeriod"/>
            </a:pPr>
            <a:r>
              <a:rPr lang="en-US" dirty="0" smtClean="0">
                <a:solidFill>
                  <a:srgbClr val="92D050"/>
                </a:solidFill>
              </a:rPr>
              <a:t>Special stuff only do with positive value</a:t>
            </a:r>
          </a:p>
          <a:p>
            <a:pPr marL="971550" lvl="1" indent="-514350">
              <a:buClr>
                <a:srgbClr val="FFFF00"/>
              </a:buClr>
              <a:buFont typeface="+mj-lt"/>
              <a:buAutoNum type="arabicPeriod"/>
            </a:pPr>
            <a:r>
              <a:rPr lang="en-US" dirty="0" smtClean="0">
                <a:solidFill>
                  <a:srgbClr val="FFFF00"/>
                </a:solidFill>
              </a:rPr>
              <a:t>Always do this</a:t>
            </a:r>
          </a:p>
        </p:txBody>
      </p:sp>
    </p:spTree>
    <p:extLst>
      <p:ext uri="{BB962C8B-B14F-4D97-AF65-F5344CB8AC3E}">
        <p14:creationId xmlns:p14="http://schemas.microsoft.com/office/powerpoint/2010/main" val="337400370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Repeat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Branch to an earlier point causes loop</a:t>
            </a:r>
          </a:p>
          <a:p>
            <a:pPr lvl="1"/>
            <a:r>
              <a:rPr lang="en-US" dirty="0" smtClean="0"/>
              <a:t>Make sure you can get out!</a:t>
            </a:r>
          </a:p>
          <a:p>
            <a:endParaRPr lang="en-US" sz="2000" dirty="0" smtClean="0"/>
          </a:p>
          <a:p>
            <a:r>
              <a:rPr lang="en-US" dirty="0" smtClean="0"/>
              <a:t>Recipe to repeat until a value &gt;= 0:</a:t>
            </a:r>
            <a:endParaRPr lang="en-US" dirty="0"/>
          </a:p>
          <a:p>
            <a:pPr marL="971550" lvl="1" indent="-514350">
              <a:buClr>
                <a:srgbClr val="FFFF00"/>
              </a:buClr>
              <a:buFont typeface="+mj-lt"/>
              <a:buAutoNum type="arabicPeriod"/>
            </a:pPr>
            <a:r>
              <a:rPr lang="en-US" dirty="0" smtClean="0"/>
              <a:t>Do stuff to calculate new value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 smtClean="0"/>
              <a:t>Branch if &gt;= 0 to step </a:t>
            </a:r>
            <a:r>
              <a:rPr lang="en-US" dirty="0" smtClean="0">
                <a:solidFill>
                  <a:srgbClr val="92D050"/>
                </a:solidFill>
              </a:rPr>
              <a:t>4</a:t>
            </a:r>
            <a:r>
              <a:rPr lang="en-US" dirty="0" smtClean="0"/>
              <a:t> </a:t>
            </a:r>
            <a:br>
              <a:rPr lang="en-US" dirty="0" smtClean="0"/>
            </a:br>
            <a:r>
              <a:rPr lang="en-US" i="1" dirty="0" smtClean="0"/>
              <a:t>(Are we done? If so skip to end)</a:t>
            </a:r>
            <a:endParaRPr lang="en-US" dirty="0" smtClean="0"/>
          </a:p>
          <a:p>
            <a:pPr marL="971550" lvl="1" indent="-514350">
              <a:buFont typeface="+mj-lt"/>
              <a:buAutoNum type="arabicPeriod"/>
            </a:pPr>
            <a:r>
              <a:rPr lang="en-US" dirty="0" smtClean="0"/>
              <a:t>Branch always to </a:t>
            </a:r>
            <a:r>
              <a:rPr lang="en-US" dirty="0" smtClean="0">
                <a:solidFill>
                  <a:srgbClr val="FFFF00"/>
                </a:solidFill>
              </a:rPr>
              <a:t>1 </a:t>
            </a:r>
            <a:r>
              <a:rPr lang="en-US" dirty="0" smtClean="0"/>
              <a:t> </a:t>
            </a:r>
            <a:br>
              <a:rPr lang="en-US" dirty="0" smtClean="0"/>
            </a:br>
            <a:r>
              <a:rPr lang="en-US" i="1" dirty="0" smtClean="0"/>
              <a:t>(must be negative – keep going)</a:t>
            </a:r>
          </a:p>
          <a:p>
            <a:pPr marL="971550" lvl="1" indent="-514350">
              <a:buClr>
                <a:srgbClr val="92D050"/>
              </a:buClr>
              <a:buFont typeface="+mj-lt"/>
              <a:buAutoNum type="arabicPeriod"/>
            </a:pPr>
            <a:r>
              <a:rPr lang="en-US" dirty="0" smtClean="0"/>
              <a:t>We are done!</a:t>
            </a:r>
          </a:p>
        </p:txBody>
      </p:sp>
    </p:spTree>
    <p:extLst>
      <p:ext uri="{BB962C8B-B14F-4D97-AF65-F5344CB8AC3E}">
        <p14:creationId xmlns:p14="http://schemas.microsoft.com/office/powerpoint/2010/main" val="320676555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Custom 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C6D9F0"/>
      </a:hlink>
      <a:folHlink>
        <a:srgbClr val="C6D9F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3817</TotalTime>
  <Words>311</Words>
  <Application>Microsoft Office PowerPoint</Application>
  <PresentationFormat>On-screen Show (4:3)</PresentationFormat>
  <Paragraphs>61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LMC Tricks</vt:lpstr>
      <vt:lpstr>Single General Purpose Register</vt:lpstr>
      <vt:lpstr>Single General Purpose Register</vt:lpstr>
      <vt:lpstr>Single General Purpose Register</vt:lpstr>
      <vt:lpstr>Branches</vt:lpstr>
      <vt:lpstr>Branch on Not Zero</vt:lpstr>
      <vt:lpstr>Branch on Zero</vt:lpstr>
      <vt:lpstr>Repeat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Pathway Introduction: Information Technology</dc:title>
  <dc:creator>Andrew Scholer</dc:creator>
  <cp:lastModifiedBy>Andrew Scholer</cp:lastModifiedBy>
  <cp:revision>160</cp:revision>
  <dcterms:created xsi:type="dcterms:W3CDTF">2011-09-20T04:27:43Z</dcterms:created>
  <dcterms:modified xsi:type="dcterms:W3CDTF">2012-10-16T19:20:36Z</dcterms:modified>
</cp:coreProperties>
</file>