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8" r:id="rId3"/>
    <p:sldId id="264" r:id="rId4"/>
    <p:sldId id="259" r:id="rId5"/>
    <p:sldId id="260" r:id="rId6"/>
    <p:sldId id="265" r:id="rId7"/>
    <p:sldId id="266" r:id="rId8"/>
    <p:sldId id="262" r:id="rId9"/>
    <p:sldId id="261" r:id="rId10"/>
    <p:sldId id="272" r:id="rId11"/>
    <p:sldId id="273" r:id="rId12"/>
    <p:sldId id="274" r:id="rId13"/>
    <p:sldId id="270" r:id="rId14"/>
    <p:sldId id="271" r:id="rId15"/>
    <p:sldId id="275" r:id="rId16"/>
    <p:sldId id="267" r:id="rId17"/>
    <p:sldId id="268" r:id="rId18"/>
    <p:sldId id="269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ACC50-8504-4156-AF0B-64BDC16B9BBF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39EF0-D24F-417C-9AED-0A1AF4757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</a:p>
          <a:p>
            <a:r>
              <a:rPr lang="en-US" dirty="0" smtClean="0"/>
              <a:t>Perform Modular Arithmetic Operations</a:t>
            </a:r>
          </a:p>
          <a:p>
            <a:endParaRPr lang="en-US" dirty="0" smtClean="0"/>
          </a:p>
          <a:p>
            <a:r>
              <a:rPr lang="en-US" dirty="0" smtClean="0"/>
              <a:t>Demonstrate Understanding of the Relationship of Modular Arithmetic of Two Numbers Being Congruent Modulo n</a:t>
            </a:r>
          </a:p>
          <a:p>
            <a:endParaRPr lang="en-US" dirty="0" smtClean="0"/>
          </a:p>
          <a:p>
            <a:r>
              <a:rPr lang="en-US" dirty="0" smtClean="0"/>
              <a:t>Solve Practical Problems or Develop Algorithms using Modular Arithmetic or Congruence relations such as creating error detection codes, calculating greatest common factor and solving simple coin-change problems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39EF0-D24F-417C-9AED-0A1AF4757E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66C6B5-2C43-4842-BD4F-DAFA93EB4C78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A26DDB-F58E-4A60-AE50-E841FA0D00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athworld.wolfram.com/Congruence.html" TargetMode="External"/><Relationship Id="rId2" Type="http://schemas.openxmlformats.org/officeDocument/2006/relationships/hyperlink" Target="http://www.cut-the-knot.org/blue/examples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ecurityarena.com/cissp-domain-summary/63-cbk-cryptography.html?start=3" TargetMode="External"/><Relationship Id="rId5" Type="http://schemas.openxmlformats.org/officeDocument/2006/relationships/hyperlink" Target="http://www.deviceforge.com/articles/AT4234154468.html" TargetMode="External"/><Relationship Id="rId4" Type="http://schemas.openxmlformats.org/officeDocument/2006/relationships/hyperlink" Target="http://www.math.rutgers.edu/~erowland/modulararithmetic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Modular Arithmetic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Peter </a:t>
            </a:r>
            <a:r>
              <a:rPr lang="en-US" dirty="0" smtClean="0"/>
              <a:t>Lam</a:t>
            </a:r>
            <a:endParaRPr lang="en-US" dirty="0" smtClean="0"/>
          </a:p>
          <a:p>
            <a:r>
              <a:rPr lang="en-US" dirty="0" smtClean="0"/>
              <a:t>Discrete Math 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19400"/>
            <a:ext cx="1596571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denoted as </a:t>
            </a:r>
            <a:r>
              <a:rPr lang="en-US" b="1" i="1" dirty="0" smtClean="0"/>
              <a:t>GCD</a:t>
            </a:r>
          </a:p>
          <a:p>
            <a:r>
              <a:rPr lang="en-US" dirty="0" smtClean="0"/>
              <a:t>To find GCD</a:t>
            </a:r>
          </a:p>
          <a:p>
            <a:pPr lvl="1"/>
            <a:r>
              <a:rPr lang="en-US" dirty="0" smtClean="0"/>
              <a:t>Identify minimum power for each prime</a:t>
            </a:r>
          </a:p>
          <a:p>
            <a:pPr lvl="1"/>
            <a:r>
              <a:rPr lang="en-US" dirty="0" smtClean="0"/>
              <a:t>If prime for number a is                 , and prime for number b is                , </a:t>
            </a:r>
            <a:endParaRPr lang="en-US" dirty="0"/>
          </a:p>
          <a:p>
            <a:pPr lvl="1"/>
            <a:r>
              <a:rPr lang="en-US" dirty="0" smtClean="0"/>
              <a:t>Then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Greatest Common Divisor </a:t>
            </a:r>
            <a:endParaRPr lang="en-US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3124200"/>
            <a:ext cx="143681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581399"/>
            <a:ext cx="1447800" cy="3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GCD of 5500 and 450 </a:t>
            </a:r>
          </a:p>
          <a:p>
            <a:r>
              <a:rPr lang="en-US" dirty="0" smtClean="0"/>
              <a:t>Prime Factorization of Both 5500 and 450</a:t>
            </a:r>
          </a:p>
          <a:p>
            <a:pPr lvl="1"/>
            <a:r>
              <a:rPr lang="en-US" dirty="0" smtClean="0"/>
              <a:t>5500 = 2</a:t>
            </a:r>
            <a:r>
              <a:rPr lang="en-US" baseline="30000" dirty="0" smtClean="0"/>
              <a:t>2</a:t>
            </a:r>
            <a:r>
              <a:rPr lang="en-US" dirty="0" smtClean="0"/>
              <a:t>, 3</a:t>
            </a:r>
            <a:r>
              <a:rPr lang="en-US" baseline="30000" dirty="0" smtClean="0"/>
              <a:t>0</a:t>
            </a:r>
            <a:r>
              <a:rPr lang="en-US" dirty="0" smtClean="0"/>
              <a:t>, 5</a:t>
            </a:r>
            <a:r>
              <a:rPr lang="en-US" baseline="30000" dirty="0" smtClean="0"/>
              <a:t>3</a:t>
            </a:r>
            <a:r>
              <a:rPr lang="en-US" dirty="0" smtClean="0"/>
              <a:t>, 11</a:t>
            </a:r>
            <a:r>
              <a:rPr lang="en-US" baseline="30000" dirty="0" smtClean="0"/>
              <a:t>1</a:t>
            </a:r>
          </a:p>
          <a:p>
            <a:pPr lvl="1"/>
            <a:r>
              <a:rPr lang="en-US" dirty="0" smtClean="0"/>
              <a:t>450 = 2</a:t>
            </a:r>
            <a:r>
              <a:rPr lang="en-US" baseline="30000" dirty="0" smtClean="0"/>
              <a:t>1</a:t>
            </a:r>
            <a:r>
              <a:rPr lang="en-US" dirty="0" smtClean="0"/>
              <a:t>, 3</a:t>
            </a:r>
            <a:r>
              <a:rPr lang="en-US" baseline="30000" dirty="0" smtClean="0"/>
              <a:t>2</a:t>
            </a:r>
            <a:r>
              <a:rPr lang="en-US" dirty="0" smtClean="0"/>
              <a:t>, 5</a:t>
            </a:r>
            <a:r>
              <a:rPr lang="en-US" baseline="30000" dirty="0" smtClean="0"/>
              <a:t>2</a:t>
            </a:r>
            <a:r>
              <a:rPr lang="en-US" dirty="0" smtClean="0"/>
              <a:t>, 11</a:t>
            </a:r>
            <a:r>
              <a:rPr lang="en-US" baseline="30000" dirty="0" smtClean="0"/>
              <a:t>0</a:t>
            </a:r>
          </a:p>
          <a:p>
            <a:r>
              <a:rPr lang="en-US" dirty="0" smtClean="0"/>
              <a:t>Determine The minimum number between the Two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2 </a:t>
            </a:r>
            <a:r>
              <a:rPr lang="en-US" dirty="0" smtClean="0"/>
              <a:t>&gt; 2</a:t>
            </a:r>
            <a:r>
              <a:rPr lang="en-US" baseline="30000" dirty="0" smtClean="0"/>
              <a:t>1</a:t>
            </a:r>
            <a:r>
              <a:rPr lang="en-US" dirty="0" smtClean="0"/>
              <a:t> Therefore 2</a:t>
            </a:r>
            <a:r>
              <a:rPr lang="en-US" baseline="30000" dirty="0" smtClean="0"/>
              <a:t>1</a:t>
            </a:r>
            <a:r>
              <a:rPr lang="en-US" dirty="0" smtClean="0"/>
              <a:t> is used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0 </a:t>
            </a:r>
            <a:r>
              <a:rPr lang="en-US" dirty="0" smtClean="0"/>
              <a:t>&lt; 3</a:t>
            </a:r>
            <a:r>
              <a:rPr lang="en-US" baseline="30000" dirty="0" smtClean="0"/>
              <a:t>2 </a:t>
            </a:r>
            <a:r>
              <a:rPr lang="en-US" dirty="0" smtClean="0"/>
              <a:t>Therefore 3</a:t>
            </a:r>
            <a:r>
              <a:rPr lang="en-US" baseline="30000" dirty="0" smtClean="0"/>
              <a:t>0</a:t>
            </a:r>
            <a:r>
              <a:rPr lang="en-US" dirty="0" smtClean="0"/>
              <a:t> is used</a:t>
            </a:r>
          </a:p>
          <a:p>
            <a:r>
              <a:rPr lang="en-US" dirty="0" smtClean="0"/>
              <a:t>5</a:t>
            </a:r>
            <a:r>
              <a:rPr lang="en-US" baseline="30000" dirty="0" smtClean="0"/>
              <a:t>3 </a:t>
            </a:r>
            <a:r>
              <a:rPr lang="en-US" dirty="0" smtClean="0"/>
              <a:t>&gt; 5</a:t>
            </a:r>
            <a:r>
              <a:rPr lang="en-US" baseline="30000" dirty="0" smtClean="0"/>
              <a:t>2 </a:t>
            </a:r>
            <a:r>
              <a:rPr lang="en-US" dirty="0" smtClean="0"/>
              <a:t>Therefore 5</a:t>
            </a:r>
            <a:r>
              <a:rPr lang="en-US" baseline="30000" dirty="0" smtClean="0"/>
              <a:t>2</a:t>
            </a:r>
            <a:r>
              <a:rPr lang="en-US" dirty="0" smtClean="0"/>
              <a:t> is used</a:t>
            </a:r>
          </a:p>
          <a:p>
            <a:r>
              <a:rPr lang="en-US" dirty="0" smtClean="0"/>
              <a:t>11</a:t>
            </a:r>
            <a:r>
              <a:rPr lang="en-US" baseline="30000" dirty="0" smtClean="0"/>
              <a:t>1</a:t>
            </a:r>
            <a:r>
              <a:rPr lang="en-US" dirty="0" smtClean="0"/>
              <a:t> &gt; 11</a:t>
            </a:r>
            <a:r>
              <a:rPr lang="en-US" baseline="30000" dirty="0" smtClean="0"/>
              <a:t>0</a:t>
            </a:r>
            <a:r>
              <a:rPr lang="en-US" dirty="0" smtClean="0"/>
              <a:t> Therefore 11</a:t>
            </a:r>
            <a:r>
              <a:rPr lang="en-US" baseline="30000" dirty="0" smtClean="0"/>
              <a:t>0</a:t>
            </a:r>
            <a:r>
              <a:rPr lang="en-US" dirty="0" smtClean="0"/>
              <a:t> is used</a:t>
            </a:r>
          </a:p>
          <a:p>
            <a:r>
              <a:rPr lang="en-US" dirty="0" smtClean="0"/>
              <a:t>The equation for GCD then becomes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1</a:t>
            </a:r>
            <a:r>
              <a:rPr lang="en-US" dirty="0" smtClean="0"/>
              <a:t> * 3</a:t>
            </a:r>
            <a:r>
              <a:rPr lang="en-US" baseline="30000" dirty="0" smtClean="0"/>
              <a:t>0</a:t>
            </a:r>
            <a:r>
              <a:rPr lang="en-US" dirty="0" smtClean="0"/>
              <a:t> * 5</a:t>
            </a:r>
            <a:r>
              <a:rPr lang="en-US" baseline="30000" dirty="0" smtClean="0"/>
              <a:t>2</a:t>
            </a:r>
            <a:r>
              <a:rPr lang="en-US" dirty="0" smtClean="0"/>
              <a:t> * 11</a:t>
            </a:r>
            <a:r>
              <a:rPr lang="en-US" baseline="30000" dirty="0" smtClean="0"/>
              <a:t>0 </a:t>
            </a:r>
            <a:r>
              <a:rPr lang="en-US" dirty="0" smtClean="0"/>
              <a:t>= 50</a:t>
            </a:r>
          </a:p>
          <a:p>
            <a:pPr lvl="1"/>
            <a:r>
              <a:rPr lang="en-US" dirty="0" smtClean="0"/>
              <a:t>GCD of 5500 and 450 is 50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(Cont.)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 (mod n)</a:t>
            </a:r>
          </a:p>
          <a:p>
            <a:r>
              <a:rPr lang="en-US" dirty="0" smtClean="0"/>
              <a:t>If b is a large integer, there are shortcuts</a:t>
            </a:r>
          </a:p>
          <a:p>
            <a:r>
              <a:rPr lang="en-US" dirty="0" smtClean="0"/>
              <a:t>Fermat’s Theorem 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Powers and Roots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a</a:t>
            </a:r>
            <a:r>
              <a:rPr lang="en-US" baseline="30000" dirty="0" err="1" smtClean="0"/>
              <a:t>b</a:t>
            </a:r>
            <a:r>
              <a:rPr lang="en-US" dirty="0" smtClean="0"/>
              <a:t> (mod n) = 1</a:t>
            </a:r>
          </a:p>
          <a:p>
            <a:pPr lvl="1"/>
            <a:r>
              <a:rPr lang="en-US" dirty="0" smtClean="0"/>
              <a:t>If p is prime and greatest common divisor (</a:t>
            </a:r>
            <a:r>
              <a:rPr lang="en-US" dirty="0" err="1" smtClean="0"/>
              <a:t>a,p</a:t>
            </a:r>
            <a:r>
              <a:rPr lang="en-US" dirty="0" smtClean="0"/>
              <a:t>) = 1, then, </a:t>
            </a:r>
            <a:r>
              <a:rPr lang="en-US" dirty="0" err="1" smtClean="0"/>
              <a:t>Z</a:t>
            </a:r>
            <a:r>
              <a:rPr lang="en-US" baseline="-25000" dirty="0" err="1" smtClean="0"/>
              <a:t>p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</a:t>
            </a:r>
            <a:r>
              <a:rPr lang="en-US" baseline="30000" dirty="0" smtClean="0"/>
              <a:t>(p-1)</a:t>
            </a:r>
            <a:r>
              <a:rPr lang="en-US" dirty="0" smtClean="0"/>
              <a:t> = 1</a:t>
            </a:r>
          </a:p>
          <a:p>
            <a:r>
              <a:rPr lang="en-US" dirty="0" smtClean="0"/>
              <a:t>Example 10</a:t>
            </a:r>
            <a:r>
              <a:rPr lang="en-US" baseline="30000" dirty="0" smtClean="0"/>
              <a:t>14</a:t>
            </a:r>
            <a:r>
              <a:rPr lang="en-US" dirty="0" smtClean="0"/>
              <a:t>=1 in Z</a:t>
            </a:r>
            <a:r>
              <a:rPr lang="en-US" baseline="-25000" dirty="0" smtClean="0"/>
              <a:t>13</a:t>
            </a:r>
          </a:p>
          <a:p>
            <a:r>
              <a:rPr lang="en-US" dirty="0" smtClean="0"/>
              <a:t>Z is a set that represents </a:t>
            </a:r>
            <a:r>
              <a:rPr lang="en-US" i="1" dirty="0" smtClean="0"/>
              <a:t>ALL</a:t>
            </a:r>
            <a:r>
              <a:rPr lang="en-US" dirty="0" smtClean="0"/>
              <a:t> whole numbers, positive, negative and zero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Fermat’s Theorem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Arithmetic is a Common Technique for Security and Cryptography</a:t>
            </a:r>
          </a:p>
          <a:p>
            <a:r>
              <a:rPr lang="en-US" dirty="0" smtClean="0"/>
              <a:t>Two types of Cryptography</a:t>
            </a:r>
          </a:p>
          <a:p>
            <a:pPr lvl="1"/>
            <a:r>
              <a:rPr lang="en-US" b="1" i="1" dirty="0" smtClean="0"/>
              <a:t>Symmetric Cryptography</a:t>
            </a:r>
          </a:p>
          <a:p>
            <a:pPr lvl="1"/>
            <a:r>
              <a:rPr lang="en-US" b="1" i="1" dirty="0" smtClean="0"/>
              <a:t>Asymmetric Cryptography</a:t>
            </a:r>
          </a:p>
          <a:p>
            <a:r>
              <a:rPr lang="en-US" dirty="0" smtClean="0"/>
              <a:t>Refer to Cryptography </a:t>
            </a:r>
            <a:r>
              <a:rPr lang="en-US" dirty="0" err="1" smtClean="0"/>
              <a:t>Powerpoint</a:t>
            </a:r>
            <a:r>
              <a:rPr lang="en-US" dirty="0" smtClean="0"/>
              <a:t> for Review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Cryptography</a:t>
            </a:r>
            <a:endParaRPr lang="en-US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Elliptic Curve for Asymmetry Cryptography</a:t>
            </a:r>
          </a:p>
          <a:p>
            <a:r>
              <a:rPr lang="en-US" dirty="0" smtClean="0"/>
              <a:t>Point Multiplication</a:t>
            </a:r>
          </a:p>
          <a:p>
            <a:pPr lvl="1"/>
            <a:r>
              <a:rPr lang="en-US" dirty="0" smtClean="0"/>
              <a:t>= </a:t>
            </a:r>
            <a:r>
              <a:rPr lang="en-US" dirty="0" err="1" smtClean="0"/>
              <a:t>kP</a:t>
            </a:r>
            <a:r>
              <a:rPr lang="en-US" dirty="0" smtClean="0"/>
              <a:t>, k is integer and P is Point on Elliptic Curve</a:t>
            </a:r>
          </a:p>
          <a:p>
            <a:pPr lvl="1"/>
            <a:r>
              <a:rPr lang="en-US" dirty="0" smtClean="0"/>
              <a:t>K is defined as elliptic curve over finite field</a:t>
            </a:r>
          </a:p>
          <a:p>
            <a:pPr lvl="1"/>
            <a:r>
              <a:rPr lang="en-US" dirty="0" smtClean="0"/>
              <a:t>Finite Field is consisted of Modular Arithmetic</a:t>
            </a:r>
          </a:p>
          <a:p>
            <a:pPr lvl="1"/>
            <a:r>
              <a:rPr lang="en-US" dirty="0" smtClean="0"/>
              <a:t>More Advanced – 2</a:t>
            </a:r>
          </a:p>
          <a:p>
            <a:pPr lvl="1">
              <a:buNone/>
            </a:pPr>
            <a:r>
              <a:rPr lang="en-US" dirty="0" smtClean="0"/>
              <a:t>   Finite Fields (Binary </a:t>
            </a:r>
          </a:p>
          <a:p>
            <a:pPr lvl="1">
              <a:buNone/>
            </a:pPr>
            <a:r>
              <a:rPr lang="en-US" dirty="0" smtClean="0"/>
              <a:t>   Fields)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Curve Cryptography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79700"/>
            <a:ext cx="4071938" cy="283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Finite Field</a:t>
            </a:r>
            <a:r>
              <a:rPr lang="en-US" dirty="0" smtClean="0"/>
              <a:t> is a set of numbers and rules for doing arithmetic with numbers in that set</a:t>
            </a:r>
          </a:p>
          <a:p>
            <a:r>
              <a:rPr lang="en-US" dirty="0" smtClean="0"/>
              <a:t>Based off Modular Arithmetic </a:t>
            </a:r>
          </a:p>
          <a:p>
            <a:r>
              <a:rPr lang="en-US" dirty="0" smtClean="0"/>
              <a:t>Can be added, subtracted, multiplied and divided</a:t>
            </a:r>
          </a:p>
          <a:p>
            <a:r>
              <a:rPr lang="en-US" dirty="0" smtClean="0"/>
              <a:t>Members of finite field with multiplication operation is called Multiplicative Group of Finite Field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Finite Field in Elliptic Curve </a:t>
            </a:r>
            <a:r>
              <a:rPr lang="en-US" dirty="0" err="1" smtClean="0"/>
              <a:t>Crytography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Arithmetic is Used </a:t>
            </a:r>
          </a:p>
          <a:p>
            <a:pPr lvl="1"/>
            <a:r>
              <a:rPr lang="en-US" dirty="0" smtClean="0"/>
              <a:t>To simplify simultaneous equations</a:t>
            </a:r>
          </a:p>
          <a:p>
            <a:pPr lvl="1"/>
            <a:r>
              <a:rPr lang="en-US" dirty="0" smtClean="0"/>
              <a:t>Simplify extensive calculations</a:t>
            </a:r>
          </a:p>
          <a:p>
            <a:pPr lvl="1"/>
            <a:r>
              <a:rPr lang="en-US" dirty="0" smtClean="0"/>
              <a:t>Cryptography and finite fields </a:t>
            </a:r>
          </a:p>
          <a:p>
            <a:r>
              <a:rPr lang="en-US" dirty="0" smtClean="0"/>
              <a:t>There are Many More Applications with Modular Arithmetic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http://www.cut-the-knot.org/blue/examples.shtml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http://mathworld.wolfram.com/Congruence.html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http://www.math.rutgers.edu/~erowland/modulararithmetic.html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http://www.deviceforge.com/articles/AT4234154468.html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http://www.securityarena.com/cissp-domain-summary/63-cbk-cryptography.html?start=3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Referred to Clock Arithmetic</a:t>
            </a:r>
          </a:p>
          <a:p>
            <a:r>
              <a:rPr lang="en-US" dirty="0" smtClean="0"/>
              <a:t>Remainder is Used as Part of Value</a:t>
            </a:r>
          </a:p>
          <a:p>
            <a:pPr lvl="1"/>
            <a:r>
              <a:rPr lang="en-US" dirty="0" err="1" smtClean="0"/>
              <a:t>i.e</a:t>
            </a:r>
            <a:r>
              <a:rPr lang="en-US" dirty="0" smtClean="0"/>
              <a:t> Clocks</a:t>
            </a:r>
          </a:p>
          <a:p>
            <a:pPr lvl="2"/>
            <a:r>
              <a:rPr lang="en-US" dirty="0" smtClean="0"/>
              <a:t>24 Hours in a Day However, Time is Divided to Two Twelve Hour Periods</a:t>
            </a:r>
          </a:p>
          <a:p>
            <a:pPr lvl="2"/>
            <a:r>
              <a:rPr lang="en-US" dirty="0" smtClean="0"/>
              <a:t>22 Hours is 12 + 10 or Ten O'clock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Modular Arithmetic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810000"/>
            <a:ext cx="24860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Modular represents what to divide a number by and that remainder is the result</a:t>
            </a:r>
          </a:p>
          <a:p>
            <a:r>
              <a:rPr lang="en-US" dirty="0" smtClean="0"/>
              <a:t>Any integer will work for Modular n</a:t>
            </a:r>
          </a:p>
          <a:p>
            <a:r>
              <a:rPr lang="en-US" dirty="0" smtClean="0"/>
              <a:t>Is used to simplify equations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Intro. To Modular Arithmetic (Cont.)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Equivalence Relation or Algebraic Structure that is Compatible with the Structure</a:t>
            </a:r>
          </a:p>
          <a:p>
            <a:r>
              <a:rPr lang="en-US" dirty="0" smtClean="0"/>
              <a:t>If a-b is divisible by n or remainder is same when divided by n</a:t>
            </a:r>
          </a:p>
          <a:p>
            <a:pPr lvl="1"/>
            <a:r>
              <a:rPr lang="en-US" dirty="0" smtClean="0"/>
              <a:t>Example: 37 ≣ 57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Congruence Relation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57-37 = 20 or multiple of 10</a:t>
            </a:r>
          </a:p>
          <a:p>
            <a:r>
              <a:rPr lang="en-US" dirty="0" smtClean="0"/>
              <a:t>37/10 = modulo 7</a:t>
            </a:r>
          </a:p>
          <a:p>
            <a:r>
              <a:rPr lang="en-US" dirty="0" smtClean="0"/>
              <a:t>57/10 = modulo 7</a:t>
            </a:r>
          </a:p>
          <a:p>
            <a:r>
              <a:rPr lang="en-US" dirty="0" smtClean="0"/>
              <a:t>Remainders are the Same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Explanation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0 represent even numbers</a:t>
            </a:r>
          </a:p>
          <a:p>
            <a:r>
              <a:rPr lang="en-US" dirty="0" smtClean="0"/>
              <a:t>Let 1 represent odd numbers</a:t>
            </a:r>
          </a:p>
          <a:p>
            <a:r>
              <a:rPr lang="en-US" dirty="0" smtClean="0"/>
              <a:t>After Some Minor Calculations We Obtain</a:t>
            </a:r>
          </a:p>
          <a:p>
            <a:pPr lvl="1"/>
            <a:r>
              <a:rPr lang="da-DK" i="1" dirty="0" smtClean="0"/>
              <a:t>0 × 0 ≡ 0 mod 2</a:t>
            </a:r>
            <a:r>
              <a:rPr lang="da-DK" dirty="0" smtClean="0"/>
              <a:t>, Multiplication of Two Even Numbers Result in Even Numbers</a:t>
            </a:r>
          </a:p>
          <a:p>
            <a:pPr lvl="1"/>
            <a:r>
              <a:rPr lang="da-DK" i="1" dirty="0" smtClean="0"/>
              <a:t>0 × 1 ≡ 0 mod 2</a:t>
            </a:r>
            <a:r>
              <a:rPr lang="da-DK" dirty="0" smtClean="0"/>
              <a:t>, Multiplication of Odd and Even Numbers Result in Even Numbers</a:t>
            </a:r>
          </a:p>
          <a:p>
            <a:pPr lvl="1"/>
            <a:r>
              <a:rPr lang="da-DK" i="1" dirty="0" smtClean="0"/>
              <a:t>1 × 1 ≡ 1 mod 2</a:t>
            </a:r>
            <a:r>
              <a:rPr lang="da-DK" dirty="0" smtClean="0"/>
              <a:t>, Multiplication of Two Odd Numbers Result in Odd Numbers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Modular Arithmetic w/Mod 2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</a:p>
          <a:p>
            <a:pPr lvl="1"/>
            <a:r>
              <a:rPr lang="en-US" dirty="0" smtClean="0"/>
              <a:t>2a – 3 = 12</a:t>
            </a:r>
          </a:p>
          <a:p>
            <a:pPr lvl="1"/>
            <a:r>
              <a:rPr lang="en-US" dirty="0" smtClean="0"/>
              <a:t>0 * a – 1 = 0 mod 2</a:t>
            </a:r>
          </a:p>
          <a:p>
            <a:pPr lvl="1"/>
            <a:r>
              <a:rPr lang="en-US" dirty="0" smtClean="0"/>
              <a:t>1 = 0 mod 2</a:t>
            </a:r>
          </a:p>
          <a:p>
            <a:pPr lvl="1"/>
            <a:r>
              <a:rPr lang="en-US" dirty="0" smtClean="0"/>
              <a:t>According to the Calculations Aforementioned (1 = 0 ≠ </a:t>
            </a:r>
            <a:r>
              <a:rPr lang="da-DK" dirty="0" smtClean="0"/>
              <a:t>1 × 1 ≡ 1 mod 2)</a:t>
            </a:r>
            <a:endParaRPr lang="en-US" dirty="0" smtClean="0"/>
          </a:p>
          <a:p>
            <a:pPr lvl="2"/>
            <a:r>
              <a:rPr lang="en-US" dirty="0" smtClean="0"/>
              <a:t>1 ≢ 0 Therefore There is No Integer Solution for 2a – 3 = 12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 2 Solving Equations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Reflexivity:</a:t>
            </a:r>
            <a:r>
              <a:rPr lang="en-US" b="1" dirty="0" smtClean="0"/>
              <a:t> </a:t>
            </a:r>
            <a:r>
              <a:rPr lang="en-US" dirty="0" smtClean="0"/>
              <a:t>  </a:t>
            </a:r>
            <a:r>
              <a:rPr lang="en-US" i="1" dirty="0" smtClean="0"/>
              <a:t>a</a:t>
            </a:r>
            <a:r>
              <a:rPr lang="en-US" dirty="0" smtClean="0"/>
              <a:t> ≡ </a:t>
            </a:r>
            <a:r>
              <a:rPr lang="en-US" i="1" dirty="0" smtClean="0"/>
              <a:t>a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.</a:t>
            </a:r>
          </a:p>
          <a:p>
            <a:r>
              <a:rPr lang="en-US" b="1" i="1" dirty="0" smtClean="0"/>
              <a:t>Symmetry:</a:t>
            </a:r>
            <a:r>
              <a:rPr lang="en-US" b="1" dirty="0" smtClean="0"/>
              <a:t> </a:t>
            </a:r>
            <a:r>
              <a:rPr lang="en-US" dirty="0" smtClean="0"/>
              <a:t>  If   </a:t>
            </a:r>
            <a:r>
              <a:rPr lang="en-US" i="1" dirty="0" smtClean="0"/>
              <a:t>a</a:t>
            </a:r>
            <a:r>
              <a:rPr lang="en-US" dirty="0" smtClean="0"/>
              <a:t> ≡ </a:t>
            </a:r>
            <a:r>
              <a:rPr lang="en-US" i="1" dirty="0" smtClean="0"/>
              <a:t>b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,   then   </a:t>
            </a:r>
            <a:r>
              <a:rPr lang="en-US" i="1" dirty="0" smtClean="0"/>
              <a:t>b</a:t>
            </a:r>
            <a:r>
              <a:rPr lang="en-US" dirty="0" smtClean="0"/>
              <a:t> ≡ </a:t>
            </a:r>
            <a:r>
              <a:rPr lang="en-US" i="1" dirty="0" smtClean="0"/>
              <a:t>a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. </a:t>
            </a:r>
          </a:p>
          <a:p>
            <a:r>
              <a:rPr lang="en-US" b="1" i="1" dirty="0" smtClean="0"/>
              <a:t>Transitivity:</a:t>
            </a:r>
            <a:r>
              <a:rPr lang="en-US" b="1" dirty="0" smtClean="0"/>
              <a:t> </a:t>
            </a:r>
            <a:r>
              <a:rPr lang="en-US" dirty="0" smtClean="0"/>
              <a:t>  If   </a:t>
            </a:r>
            <a:r>
              <a:rPr lang="en-US" i="1" dirty="0" smtClean="0"/>
              <a:t>a</a:t>
            </a:r>
            <a:r>
              <a:rPr lang="en-US" dirty="0" smtClean="0"/>
              <a:t> ≡ </a:t>
            </a:r>
            <a:r>
              <a:rPr lang="en-US" i="1" dirty="0" smtClean="0"/>
              <a:t>b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   and   </a:t>
            </a:r>
            <a:r>
              <a:rPr lang="en-US" i="1" dirty="0" smtClean="0"/>
              <a:t>b</a:t>
            </a:r>
            <a:r>
              <a:rPr lang="en-US" dirty="0" smtClean="0"/>
              <a:t> ≡ </a:t>
            </a:r>
            <a:r>
              <a:rPr lang="en-US" i="1" dirty="0" smtClean="0"/>
              <a:t>c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,   then   </a:t>
            </a:r>
            <a:r>
              <a:rPr lang="en-US" i="1" dirty="0" smtClean="0"/>
              <a:t>a</a:t>
            </a:r>
            <a:r>
              <a:rPr lang="en-US" dirty="0" smtClean="0"/>
              <a:t> ≡ </a:t>
            </a:r>
            <a:r>
              <a:rPr lang="en-US" i="1" dirty="0" smtClean="0"/>
              <a:t>c</a:t>
            </a:r>
            <a:r>
              <a:rPr lang="en-US" dirty="0" smtClean="0"/>
              <a:t> mod </a:t>
            </a:r>
            <a:r>
              <a:rPr lang="en-US" i="1" dirty="0" smtClean="0"/>
              <a:t>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Properties of Congruence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Greatest Common Divisor</a:t>
            </a:r>
          </a:p>
          <a:p>
            <a:r>
              <a:rPr lang="en-US" dirty="0" smtClean="0"/>
              <a:t>Number Theory</a:t>
            </a:r>
          </a:p>
          <a:p>
            <a:r>
              <a:rPr lang="en-US" dirty="0" smtClean="0"/>
              <a:t>Simplifying Extensive Calculations</a:t>
            </a:r>
          </a:p>
          <a:p>
            <a:r>
              <a:rPr lang="en-US" dirty="0" smtClean="0"/>
              <a:t>Cryptography</a:t>
            </a:r>
          </a:p>
          <a:p>
            <a:pPr lvl="1"/>
            <a:r>
              <a:rPr lang="en-US" dirty="0" smtClean="0"/>
              <a:t>Directly Underpins Public Key Systems</a:t>
            </a:r>
          </a:p>
          <a:p>
            <a:pPr lvl="1"/>
            <a:r>
              <a:rPr lang="en-US" dirty="0" smtClean="0"/>
              <a:t>Provides Finite Fields which Underlie Elliptic Curves</a:t>
            </a:r>
          </a:p>
          <a:p>
            <a:pPr lvl="2"/>
            <a:r>
              <a:rPr lang="en-US" dirty="0" smtClean="0"/>
              <a:t> Used in Symmetric Key Algorithms – AES, IDEA, RC4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Applications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432</TotalTime>
  <Words>720</Words>
  <Application>Microsoft Office PowerPoint</Application>
  <PresentationFormat>On-screen Show (4:3)</PresentationFormat>
  <Paragraphs>117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Modular Arithmetic</vt:lpstr>
      <vt:lpstr>Introduction to Modular Arithmetic</vt:lpstr>
      <vt:lpstr>Intro. To Modular Arithmetic (Cont.)</vt:lpstr>
      <vt:lpstr>Congruence Relation</vt:lpstr>
      <vt:lpstr>Example Explanation</vt:lpstr>
      <vt:lpstr>Modular Arithmetic w/Mod 2</vt:lpstr>
      <vt:lpstr>Mod 2 Solving Equations</vt:lpstr>
      <vt:lpstr>Properties of Congruence</vt:lpstr>
      <vt:lpstr>Practical Applications</vt:lpstr>
      <vt:lpstr>Greatest Common Divisor </vt:lpstr>
      <vt:lpstr>Example</vt:lpstr>
      <vt:lpstr>Example (Cont.)</vt:lpstr>
      <vt:lpstr>Powers and Roots</vt:lpstr>
      <vt:lpstr>Fermat’s Theorem</vt:lpstr>
      <vt:lpstr>Cryptography</vt:lpstr>
      <vt:lpstr>Elliptic Curve Cryptography</vt:lpstr>
      <vt:lpstr>Finite Field in Elliptic Curve Crytography</vt:lpstr>
      <vt:lpstr>In General</vt:lpstr>
      <vt:lpstr>Sources</vt:lpstr>
    </vt:vector>
  </TitlesOfParts>
  <Company>Sherwood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Modular Arithmetic</dc:title>
  <dc:creator>SETTINGS</dc:creator>
  <cp:lastModifiedBy>SETTINGS</cp:lastModifiedBy>
  <cp:revision>48</cp:revision>
  <dcterms:created xsi:type="dcterms:W3CDTF">2010-05-17T15:29:49Z</dcterms:created>
  <dcterms:modified xsi:type="dcterms:W3CDTF">2010-06-10T15:40:44Z</dcterms:modified>
</cp:coreProperties>
</file>