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2" r:id="rId5"/>
    <p:sldId id="265" r:id="rId6"/>
    <p:sldId id="266" r:id="rId7"/>
    <p:sldId id="270" r:id="rId8"/>
    <p:sldId id="269" r:id="rId9"/>
    <p:sldId id="271" r:id="rId10"/>
    <p:sldId id="261" r:id="rId11"/>
    <p:sldId id="268" r:id="rId12"/>
    <p:sldId id="267" r:id="rId13"/>
    <p:sldId id="259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55588" y="5046663"/>
            <a:ext cx="73025" cy="16922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55588" y="4797425"/>
            <a:ext cx="73025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255588" y="4637088"/>
            <a:ext cx="73025" cy="138112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55588" y="4541838"/>
            <a:ext cx="73025" cy="7461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5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602EA3C-EBD2-44EF-AC99-A9FF8B88B99D}" type="datetimeFigureOut">
              <a:rPr lang="en-US"/>
              <a:pPr>
                <a:defRPr/>
              </a:pPr>
              <a:t>6/10/2010</a:t>
            </a:fld>
            <a:endParaRPr lang="en-US"/>
          </a:p>
        </p:txBody>
      </p:sp>
      <p:sp>
        <p:nvSpPr>
          <p:cNvPr id="16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7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4170DE3-8502-4E5C-9C5A-F620E40445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524B8-61AE-4021-8E06-550A42EDB7D5}" type="datetimeFigureOut">
              <a:rPr lang="en-US"/>
              <a:pPr>
                <a:defRPr/>
              </a:pPr>
              <a:t>6/10/2010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829622-B54D-485A-977F-BF9CB90D79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0B7575-6FE2-4D4F-9E3D-BF02D18334E9}" type="datetimeFigureOut">
              <a:rPr lang="en-US"/>
              <a:pPr>
                <a:defRPr/>
              </a:pPr>
              <a:t>6/10/2010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46CEC0-687D-40F6-8FEF-71775BF02B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F82E7E-65D2-45B0-BCDE-CB820B2A3FC6}" type="datetimeFigureOut">
              <a:rPr lang="en-US"/>
              <a:pPr>
                <a:defRPr/>
              </a:pPr>
              <a:t>6/10/2010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581CFE-F835-4AFF-840B-730B5D3950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/>
          </p:cNvSpPr>
          <p:nvPr/>
        </p:nvSpPr>
        <p:spPr bwMode="auto">
          <a:xfrm>
            <a:off x="4829175" y="1073150"/>
            <a:ext cx="4321175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Freeform 4"/>
          <p:cNvSpPr>
            <a:spLocks/>
          </p:cNvSpPr>
          <p:nvPr/>
        </p:nvSpPr>
        <p:spPr bwMode="auto">
          <a:xfrm>
            <a:off x="374650" y="0"/>
            <a:ext cx="5513388" cy="661511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 rot="5236414">
            <a:off x="4461669" y="1483519"/>
            <a:ext cx="4114800" cy="118903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366713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366713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63538" y="401638"/>
            <a:ext cx="8504237" cy="887412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0" name="Rectangle 19"/>
          <p:cNvSpPr/>
          <p:nvPr/>
        </p:nvSpPr>
        <p:spPr>
          <a:xfrm flipH="1">
            <a:off x="371475" y="681038"/>
            <a:ext cx="2698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411163" y="681038"/>
            <a:ext cx="2698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447675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Rectangle 22"/>
          <p:cNvSpPr/>
          <p:nvPr/>
        </p:nvSpPr>
        <p:spPr>
          <a:xfrm flipH="1">
            <a:off x="476250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500063" y="681038"/>
            <a:ext cx="36512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bIns="0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E06DF43-DD2B-4C89-B326-D2A3B4C4743C}" type="datetimeFigureOut">
              <a:rPr lang="en-US"/>
              <a:pPr>
                <a:defRPr/>
              </a:pPr>
              <a:t>6/10/2010</a:t>
            </a:fld>
            <a:endParaRPr lang="en-US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93E0F26-7E52-4164-AE26-B1E738963F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D27FFF6-55A5-493C-9D10-A1285D242685}" type="datetimeFigureOut">
              <a:rPr lang="en-US"/>
              <a:pPr>
                <a:defRPr/>
              </a:pPr>
              <a:t>6/10/2010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C9C3440-DB42-4C35-85EA-3B3358A0CC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01638"/>
            <a:ext cx="8867775" cy="887412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7313" y="681038"/>
            <a:ext cx="4603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7625" y="681038"/>
            <a:ext cx="26988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8575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0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 flipH="1">
            <a:off x="149225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 flipH="1">
            <a:off x="188913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 flipH="1">
            <a:off x="227013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Rectangle 14"/>
          <p:cNvSpPr/>
          <p:nvPr/>
        </p:nvSpPr>
        <p:spPr>
          <a:xfrm flipH="1">
            <a:off x="255588" y="681038"/>
            <a:ext cx="793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79400" y="681038"/>
            <a:ext cx="36513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/>
          <a:lstStyle>
            <a:lvl1pPr>
              <a:defRPr sz="400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49C1AFA-6162-4632-A87B-DA37DE451B66}" type="datetimeFigureOut">
              <a:rPr lang="en-US"/>
              <a:pPr>
                <a:defRPr/>
              </a:pPr>
              <a:t>6/10/2010</a:t>
            </a:fld>
            <a:endParaRPr lang="en-US"/>
          </a:p>
        </p:txBody>
      </p:sp>
      <p:sp>
        <p:nvSpPr>
          <p:cNvPr id="1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B17C3C4-E487-4B4D-AB95-7498D38F34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E3361A-8746-4C16-AC8C-E69E56A4D40F}" type="datetimeFigureOut">
              <a:rPr lang="en-US"/>
              <a:pPr>
                <a:defRPr/>
              </a:pPr>
              <a:t>6/10/2010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65FB28-1704-48D1-8C52-5D69BEA66B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A6A63A6-132A-4480-AE3F-D11F5B66C69B}" type="datetimeFigureOut">
              <a:rPr lang="en-US"/>
              <a:pPr>
                <a:defRPr/>
              </a:pPr>
              <a:t>6/10/2010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7F19215-4685-4E06-9702-6F0AD8DC1E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DC37B5-6CDB-42AF-944A-3F0FEE55124A}" type="datetimeFigureOut">
              <a:rPr lang="en-US"/>
              <a:pPr>
                <a:defRPr/>
              </a:pPr>
              <a:t>6/10/2010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EAE620-B5C4-407F-AC9B-2D7EF64245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68300" y="0"/>
            <a:ext cx="8777288" cy="1878013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363538" y="1884363"/>
            <a:ext cx="8782050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" name="Group 19"/>
          <p:cNvGrpSpPr>
            <a:grpSpLocks/>
          </p:cNvGrpSpPr>
          <p:nvPr/>
        </p:nvGrpSpPr>
        <p:grpSpPr bwMode="auto">
          <a:xfrm rot="5400000">
            <a:off x="8515351" y="1219200"/>
            <a:ext cx="131762" cy="128587"/>
            <a:chOff x="6668087" y="1297746"/>
            <a:chExt cx="161840" cy="156602"/>
          </a:xfrm>
        </p:grpSpPr>
        <p:cxnSp>
          <p:nvCxnSpPr>
            <p:cNvPr id="8" name="Straight Connector 7"/>
            <p:cNvCxnSpPr/>
            <p:nvPr/>
          </p:nvCxnSpPr>
          <p:spPr>
            <a:xfrm rot="16200000">
              <a:off x="6663593" y="1300308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V="1">
              <a:off x="6685198" y="1391515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 flipH="1">
              <a:off x="6744513" y="1299332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25"/>
          <p:cNvGrpSpPr>
            <a:grpSpLocks/>
          </p:cNvGrpSpPr>
          <p:nvPr/>
        </p:nvGrpSpPr>
        <p:grpSpPr bwMode="auto">
          <a:xfrm rot="5400000">
            <a:off x="8667751" y="1371600"/>
            <a:ext cx="131762" cy="128587"/>
            <a:chOff x="6668087" y="1297746"/>
            <a:chExt cx="161840" cy="156602"/>
          </a:xfrm>
        </p:grpSpPr>
        <p:cxnSp>
          <p:nvCxnSpPr>
            <p:cNvPr id="12" name="Straight Connector 11"/>
            <p:cNvCxnSpPr/>
            <p:nvPr/>
          </p:nvCxnSpPr>
          <p:spPr>
            <a:xfrm rot="16200000">
              <a:off x="6663593" y="1300308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V="1">
              <a:off x="6685198" y="1391515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5400000" flipH="1">
              <a:off x="6744513" y="1299332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29"/>
          <p:cNvGrpSpPr>
            <a:grpSpLocks/>
          </p:cNvGrpSpPr>
          <p:nvPr/>
        </p:nvGrpSpPr>
        <p:grpSpPr bwMode="auto">
          <a:xfrm rot="5400000">
            <a:off x="8320087" y="1474788"/>
            <a:ext cx="131763" cy="128588"/>
            <a:chOff x="6668087" y="1297746"/>
            <a:chExt cx="161840" cy="156602"/>
          </a:xfrm>
        </p:grpSpPr>
        <p:cxnSp>
          <p:nvCxnSpPr>
            <p:cNvPr id="16" name="Straight Connector 15"/>
            <p:cNvCxnSpPr/>
            <p:nvPr/>
          </p:nvCxnSpPr>
          <p:spPr>
            <a:xfrm rot="16200000">
              <a:off x="6663592" y="1300307"/>
              <a:ext cx="88934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V="1">
              <a:off x="6685198" y="1391513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5400000" flipH="1">
              <a:off x="6744512" y="1299332"/>
              <a:ext cx="88934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563"/>
            <a:ext cx="21336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62AC2B0-2455-44A2-A4BD-48929D9A3D35}" type="datetimeFigureOut">
              <a:rPr lang="en-US"/>
              <a:pPr>
                <a:defRPr/>
              </a:pPr>
              <a:t>6/10/2010</a:t>
            </a:fld>
            <a:endParaRPr lang="en-US"/>
          </a:p>
        </p:txBody>
      </p:sp>
      <p:sp>
        <p:nvSpPr>
          <p:cNvPr id="2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563"/>
            <a:ext cx="55626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563"/>
            <a:ext cx="4572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296AABB-C611-4F20-9737-0021D00775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55588" y="5046663"/>
            <a:ext cx="73025" cy="16922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55588" y="4797425"/>
            <a:ext cx="73025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55588" y="4637088"/>
            <a:ext cx="73025" cy="138112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55588" y="4541838"/>
            <a:ext cx="73025" cy="7461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763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6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914400" y="178435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 smtClean="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8773AF43-F1C9-4A16-814D-C896907D9DFB}" type="datetimeFigureOut">
              <a:rPr lang="en-US"/>
              <a:pPr>
                <a:defRPr/>
              </a:pPr>
              <a:t>6/10/2010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37A7C70D-7965-45F9-B13A-58876958B5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3" r:id="rId1"/>
    <p:sldLayoutId id="2147483678" r:id="rId2"/>
    <p:sldLayoutId id="2147483684" r:id="rId3"/>
    <p:sldLayoutId id="2147483685" r:id="rId4"/>
    <p:sldLayoutId id="2147483686" r:id="rId5"/>
    <p:sldLayoutId id="2147483679" r:id="rId6"/>
    <p:sldLayoutId id="2147483687" r:id="rId7"/>
    <p:sldLayoutId id="2147483680" r:id="rId8"/>
    <p:sldLayoutId id="2147483688" r:id="rId9"/>
    <p:sldLayoutId id="2147483681" r:id="rId10"/>
    <p:sldLayoutId id="214748368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000" kern="1200" spc="-100">
          <a:solidFill>
            <a:srgbClr val="C1EEFF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9pPr>
      <a:extLst/>
    </p:titleStyle>
    <p:bodyStyle>
      <a:lvl1pPr marL="411163" indent="-342900" algn="l" rtl="0" fontAlgn="base">
        <a:spcBef>
          <a:spcPts val="700"/>
        </a:spcBef>
        <a:spcAft>
          <a:spcPct val="0"/>
        </a:spcAft>
        <a:buClr>
          <a:schemeClr val="tx2"/>
        </a:buClr>
        <a:buSzPct val="95000"/>
        <a:buFont typeface="Wingdings" pitchFamily="2" charset="2"/>
        <a:buChar char="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39775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Char char="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5363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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0475" indent="-228600" algn="l" rtl="0" fontAlgn="base">
        <a:spcBef>
          <a:spcPct val="20000"/>
        </a:spcBef>
        <a:spcAft>
          <a:spcPct val="0"/>
        </a:spcAft>
        <a:buClr>
          <a:srgbClr val="FEB80A"/>
        </a:buClr>
        <a:buFont typeface="Wingdings 3" pitchFamily="18" charset="2"/>
        <a:buChar char="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138" indent="-209550" algn="l" rtl="0" fontAlgn="base">
        <a:spcBef>
          <a:spcPct val="20000"/>
        </a:spcBef>
        <a:spcAft>
          <a:spcPct val="0"/>
        </a:spcAft>
        <a:buClr>
          <a:srgbClr val="FEB80A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://www.stat.sc.edu/~west/javahtml/LetsMakeaDeal.html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200000"/>
                  </a:schemeClr>
                </a:solidFill>
              </a:rPr>
              <a:t>Game Theory</a:t>
            </a:r>
            <a:endParaRPr lang="en-US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8195" name="Subtitle 2"/>
          <p:cNvSpPr>
            <a:spLocks noGrp="1"/>
          </p:cNvSpPr>
          <p:nvPr>
            <p:ph type="subTitle" idx="1"/>
          </p:nvPr>
        </p:nvSpPr>
        <p:spPr>
          <a:xfrm>
            <a:off x="914400" y="2835275"/>
            <a:ext cx="7772400" cy="1508125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mtClean="0"/>
              <a:t>Peter </a:t>
            </a:r>
            <a:r>
              <a:rPr lang="en-US" smtClean="0"/>
              <a:t>Lam</a:t>
            </a:r>
            <a:endParaRPr lang="en-US" smtClean="0"/>
          </a:p>
          <a:p>
            <a:pPr>
              <a:spcBef>
                <a:spcPct val="0"/>
              </a:spcBef>
            </a:pPr>
            <a:r>
              <a:rPr lang="en-US" dirty="0" smtClean="0"/>
              <a:t>Discrete Math CS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533400" y="1295400"/>
            <a:ext cx="5105400" cy="5410200"/>
          </a:xfrm>
        </p:spPr>
        <p:txBody>
          <a:bodyPr/>
          <a:lstStyle/>
          <a:p>
            <a:r>
              <a:rPr lang="en-US" dirty="0" smtClean="0"/>
              <a:t>Prisoner’s Dilemma </a:t>
            </a:r>
          </a:p>
          <a:p>
            <a:pPr lvl="1"/>
            <a:endParaRPr lang="en-US" dirty="0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81600" y="609600"/>
            <a:ext cx="3784309" cy="3568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0999" y="2209800"/>
            <a:ext cx="4876801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57200"/>
            <a:ext cx="7772400" cy="914400"/>
          </a:xfrm>
        </p:spPr>
        <p:txBody>
          <a:bodyPr/>
          <a:lstStyle/>
          <a:p>
            <a:r>
              <a:rPr lang="en-US" dirty="0" smtClean="0"/>
              <a:t>Example: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Let’s Make a Deal</a:t>
            </a:r>
          </a:p>
          <a:p>
            <a:r>
              <a:rPr lang="en-US" dirty="0" smtClean="0">
                <a:hlinkClick r:id="rId2"/>
              </a:rPr>
              <a:t>http://www.stat.sc.edu/~west/javahtml/LetsMakeaDeal.html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2800" y="3505200"/>
            <a:ext cx="5200650" cy="29132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General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Game Theory based on Choices of Others</a:t>
            </a:r>
          </a:p>
          <a:p>
            <a:r>
              <a:rPr lang="en-US" dirty="0" smtClean="0"/>
              <a:t>Probability of Outcome Based on Decisions and Rules</a:t>
            </a:r>
          </a:p>
          <a:p>
            <a:r>
              <a:rPr lang="en-US" dirty="0" smtClean="0"/>
              <a:t>Factors That Ultimately Determine Outcome</a:t>
            </a:r>
          </a:p>
          <a:p>
            <a:pPr lvl="1"/>
            <a:r>
              <a:rPr lang="en-US" dirty="0" smtClean="0"/>
              <a:t>Rules</a:t>
            </a:r>
          </a:p>
          <a:p>
            <a:pPr lvl="1"/>
            <a:r>
              <a:rPr lang="en-US" dirty="0" smtClean="0"/>
              <a:t>Player Choices/Decision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200000"/>
                  </a:schemeClr>
                </a:solidFill>
              </a:rPr>
              <a:t>Sources</a:t>
            </a:r>
            <a:endParaRPr lang="en-US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http://econ2.econ.iastate.edu/classes/econ308/tesfatsion/gamedef.308.pdf</a:t>
            </a:r>
          </a:p>
          <a:p>
            <a:r>
              <a:rPr lang="en-US" dirty="0" smtClean="0"/>
              <a:t>http://library.thinkquest.org/26408/math/prisoner.shtml</a:t>
            </a:r>
          </a:p>
          <a:p>
            <a:r>
              <a:rPr lang="en-US" dirty="0" smtClean="0"/>
              <a:t>http://mathchaostheory.suite101.com/article.cfm/what_is_game_theory</a:t>
            </a:r>
          </a:p>
          <a:p>
            <a:r>
              <a:rPr lang="en-US" dirty="0" smtClean="0"/>
              <a:t>http://userpages.umbc.edu/~nmiller/POLI388/MIXED.Q&amp;A.htm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200000"/>
                  </a:schemeClr>
                </a:solidFill>
              </a:rPr>
              <a:t>Outline</a:t>
            </a:r>
            <a:endParaRPr lang="en-US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game theory to solve strictly determining games</a:t>
            </a:r>
          </a:p>
          <a:p>
            <a:r>
              <a:rPr lang="en-US" dirty="0" smtClean="0"/>
              <a:t>Non strictly games</a:t>
            </a:r>
          </a:p>
          <a:p>
            <a:r>
              <a:rPr lang="en-US" dirty="0" smtClean="0"/>
              <a:t>Create models for games</a:t>
            </a:r>
          </a:p>
          <a:p>
            <a:r>
              <a:rPr lang="en-US" dirty="0" smtClean="0"/>
              <a:t>Find optimal mixed strategies such as expected values of or pay off values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200000"/>
                  </a:schemeClr>
                </a:solidFill>
              </a:rPr>
              <a:t>Basic Principles</a:t>
            </a:r>
            <a:endParaRPr lang="en-US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Decision Makers (Players)</a:t>
            </a:r>
          </a:p>
          <a:p>
            <a:r>
              <a:rPr lang="en-US" dirty="0" smtClean="0"/>
              <a:t>Information States at Decision Time</a:t>
            </a:r>
          </a:p>
          <a:p>
            <a:r>
              <a:rPr lang="en-US" dirty="0" smtClean="0"/>
              <a:t>Collection of Possible Moves</a:t>
            </a:r>
          </a:p>
          <a:p>
            <a:r>
              <a:rPr lang="en-US" dirty="0" smtClean="0"/>
              <a:t>Procedure to Determine All Possible Moves</a:t>
            </a:r>
          </a:p>
          <a:p>
            <a:r>
              <a:rPr lang="en-US" dirty="0" smtClean="0"/>
              <a:t>Possible Outcomes </a:t>
            </a:r>
            <a:r>
              <a:rPr lang="en-US" i="1" dirty="0" smtClean="0"/>
              <a:t>Utility </a:t>
            </a:r>
            <a:r>
              <a:rPr lang="en-US" dirty="0" smtClean="0"/>
              <a:t>or </a:t>
            </a:r>
            <a:r>
              <a:rPr lang="en-US" i="1" dirty="0" smtClean="0"/>
              <a:t>Payoff</a:t>
            </a: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Decision Makers (</a:t>
            </a:r>
            <a:r>
              <a:rPr lang="en-US" i="1" dirty="0" smtClean="0"/>
              <a:t>Players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Two Ways Players Make </a:t>
            </a:r>
            <a:r>
              <a:rPr lang="en-US" i="1" dirty="0" smtClean="0"/>
              <a:t>Moves</a:t>
            </a:r>
          </a:p>
          <a:p>
            <a:pPr lvl="1"/>
            <a:r>
              <a:rPr lang="en-US" i="1" dirty="0" smtClean="0"/>
              <a:t>Chance</a:t>
            </a:r>
          </a:p>
          <a:p>
            <a:pPr lvl="1"/>
            <a:r>
              <a:rPr lang="en-US" i="1" dirty="0" smtClean="0"/>
              <a:t>Choice</a:t>
            </a:r>
          </a:p>
          <a:p>
            <a:r>
              <a:rPr lang="en-US" dirty="0" smtClean="0"/>
              <a:t>These affect either</a:t>
            </a:r>
          </a:p>
          <a:p>
            <a:pPr lvl="1"/>
            <a:r>
              <a:rPr lang="en-US" dirty="0" smtClean="0"/>
              <a:t>State of Perfect Information</a:t>
            </a:r>
          </a:p>
          <a:p>
            <a:pPr lvl="1"/>
            <a:r>
              <a:rPr lang="en-US" dirty="0" smtClean="0"/>
              <a:t>State of Imperfect Information</a:t>
            </a:r>
          </a:p>
          <a:p>
            <a:r>
              <a:rPr lang="en-US" dirty="0" smtClean="0"/>
              <a:t>Rules Limit and Determine </a:t>
            </a:r>
          </a:p>
          <a:p>
            <a:pPr>
              <a:buNone/>
            </a:pPr>
            <a:r>
              <a:rPr lang="en-US" dirty="0" smtClean="0"/>
              <a:t>     Moves and Outcome</a:t>
            </a: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43600" y="4343400"/>
            <a:ext cx="23622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77000" y="2514600"/>
            <a:ext cx="2493301" cy="199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400" dirty="0" smtClean="0"/>
              <a:t>Information States/Possible Moves</a:t>
            </a:r>
            <a:endParaRPr lang="en-US" sz="3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State of Perfect Information</a:t>
            </a:r>
            <a:endParaRPr lang="en-US" i="1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sz="2200" i="1" dirty="0" smtClean="0"/>
              <a:t>State of Imperfect Information</a:t>
            </a:r>
            <a:endParaRPr lang="en-US" sz="2200" i="1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marL="411163" lvl="1" indent="-342900">
              <a:spcBef>
                <a:spcPts val="700"/>
              </a:spcBef>
              <a:buClr>
                <a:schemeClr val="tx2"/>
              </a:buClr>
              <a:buSzPct val="95000"/>
              <a:buFont typeface="Wingdings" pitchFamily="2" charset="2"/>
              <a:buChar char=""/>
            </a:pPr>
            <a:r>
              <a:rPr lang="en-US" dirty="0" smtClean="0"/>
              <a:t>When Moves are Known to All Players</a:t>
            </a:r>
          </a:p>
          <a:p>
            <a:pPr marL="411163" lvl="1" indent="-342900">
              <a:spcBef>
                <a:spcPts val="700"/>
              </a:spcBef>
              <a:buClr>
                <a:schemeClr val="tx2"/>
              </a:buClr>
              <a:buSzPct val="95000"/>
              <a:buFont typeface="Wingdings" pitchFamily="2" charset="2"/>
              <a:buChar char=""/>
            </a:pPr>
            <a:r>
              <a:rPr lang="en-US" dirty="0" smtClean="0"/>
              <a:t>Players Use Pure Strategy</a:t>
            </a:r>
          </a:p>
          <a:p>
            <a:pPr marL="666751" lvl="2" indent="-342900">
              <a:spcBef>
                <a:spcPts val="700"/>
              </a:spcBef>
              <a:buClr>
                <a:schemeClr val="tx2"/>
              </a:buClr>
              <a:buSzPct val="95000"/>
              <a:buFont typeface="Wingdings" pitchFamily="2" charset="2"/>
              <a:buChar char=""/>
            </a:pPr>
            <a:r>
              <a:rPr lang="en-US" dirty="0" smtClean="0"/>
              <a:t>All Moves are Thought Out</a:t>
            </a:r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When Moves are Made by Chance</a:t>
            </a:r>
          </a:p>
          <a:p>
            <a:r>
              <a:rPr lang="en-US" dirty="0" smtClean="0"/>
              <a:t>Players Use Mixed Strategy</a:t>
            </a:r>
          </a:p>
          <a:p>
            <a:pPr lvl="1"/>
            <a:r>
              <a:rPr lang="en-US" dirty="0" smtClean="0"/>
              <a:t>Moves Based off of Probability Distribution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4038600"/>
            <a:ext cx="3200400" cy="2382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4570857"/>
            <a:ext cx="3429000" cy="2287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Payoff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State of the Game at its Conclusion</a:t>
            </a:r>
          </a:p>
          <a:p>
            <a:r>
              <a:rPr lang="en-US" dirty="0" smtClean="0"/>
              <a:t>Examples:</a:t>
            </a:r>
          </a:p>
          <a:p>
            <a:pPr lvl="1"/>
            <a:r>
              <a:rPr lang="en-US" dirty="0" smtClean="0"/>
              <a:t>Win/Loss</a:t>
            </a:r>
          </a:p>
          <a:p>
            <a:pPr lvl="1"/>
            <a:r>
              <a:rPr lang="en-US" dirty="0" smtClean="0"/>
              <a:t>Material: Money</a:t>
            </a:r>
          </a:p>
          <a:p>
            <a:pPr lvl="1"/>
            <a:r>
              <a:rPr lang="en-US" dirty="0" smtClean="0"/>
              <a:t>Ranking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05600" y="2209800"/>
            <a:ext cx="1887306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57800" y="3581400"/>
            <a:ext cx="1717478" cy="2307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81800" y="3657600"/>
            <a:ext cx="226142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Determining Maximum Payoff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Create a Matrix</a:t>
            </a:r>
          </a:p>
          <a:p>
            <a:pPr lvl="1"/>
            <a:r>
              <a:rPr lang="en-US" dirty="0" smtClean="0"/>
              <a:t>List Players Outcomes vs. Others</a:t>
            </a:r>
          </a:p>
          <a:p>
            <a:pPr lvl="1"/>
            <a:r>
              <a:rPr lang="en-US" dirty="0" smtClean="0"/>
              <a:t>i.e. Two Players each with six sided die</a:t>
            </a:r>
          </a:p>
          <a:p>
            <a:pPr lvl="1"/>
            <a:r>
              <a:rPr lang="en-US" dirty="0" smtClean="0"/>
              <a:t>Players roll and loser pays the winner the difference in numbers 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Strictly Determined Game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Two Player Zero-Sum Game Consisting</a:t>
            </a:r>
          </a:p>
          <a:p>
            <a:pPr lvl="1"/>
            <a:r>
              <a:rPr lang="en-US" dirty="0" smtClean="0"/>
              <a:t>Nash Equilibrium</a:t>
            </a:r>
          </a:p>
          <a:p>
            <a:pPr lvl="1"/>
            <a:r>
              <a:rPr lang="en-US" dirty="0" smtClean="0"/>
              <a:t>Both Players Using Pure Strategies</a:t>
            </a:r>
          </a:p>
          <a:p>
            <a:pPr lvl="1"/>
            <a:r>
              <a:rPr lang="en-US" dirty="0" err="1" smtClean="0"/>
              <a:t>Maximin</a:t>
            </a:r>
            <a:r>
              <a:rPr lang="en-US" dirty="0" smtClean="0"/>
              <a:t> payoff = </a:t>
            </a:r>
            <a:r>
              <a:rPr lang="en-US" dirty="0" err="1" smtClean="0"/>
              <a:t>Minimax</a:t>
            </a:r>
            <a:r>
              <a:rPr lang="en-US" dirty="0" smtClean="0"/>
              <a:t> Payoff</a:t>
            </a:r>
          </a:p>
          <a:p>
            <a:r>
              <a:rPr lang="en-US" dirty="0" smtClean="0"/>
              <a:t>Value of Game is Determined by Value of Equilibrium Outcome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Non Strictly Determined Game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Two Player Zero-Sum Game Consisting</a:t>
            </a:r>
          </a:p>
          <a:p>
            <a:pPr lvl="1"/>
            <a:r>
              <a:rPr lang="en-US" dirty="0" smtClean="0"/>
              <a:t>Both Players Use Mixed Strategies</a:t>
            </a:r>
          </a:p>
          <a:p>
            <a:pPr lvl="1"/>
            <a:r>
              <a:rPr lang="en-US" dirty="0" err="1" smtClean="0"/>
              <a:t>Maximin</a:t>
            </a:r>
            <a:r>
              <a:rPr lang="en-US" dirty="0" smtClean="0"/>
              <a:t> payoff &lt; </a:t>
            </a:r>
            <a:r>
              <a:rPr lang="en-US" dirty="0" err="1" smtClean="0"/>
              <a:t>Minimax</a:t>
            </a:r>
            <a:r>
              <a:rPr lang="en-US" dirty="0" smtClean="0"/>
              <a:t> Payoff</a:t>
            </a:r>
          </a:p>
          <a:p>
            <a:pPr lvl="2"/>
            <a:r>
              <a:rPr lang="en-US" dirty="0" smtClean="0"/>
              <a:t>Not Ideal but Both Players Have Opportunity in Changing their Strategy</a:t>
            </a:r>
          </a:p>
          <a:p>
            <a:r>
              <a:rPr lang="en-US" dirty="0" smtClean="0"/>
              <a:t>Payoff Value Continuously Changes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315</TotalTime>
  <Words>303</Words>
  <Application>Microsoft Office PowerPoint</Application>
  <PresentationFormat>On-screen Show (4:3)</PresentationFormat>
  <Paragraphs>72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Metro</vt:lpstr>
      <vt:lpstr>Game Theory</vt:lpstr>
      <vt:lpstr>Outline</vt:lpstr>
      <vt:lpstr>Basic Principles</vt:lpstr>
      <vt:lpstr>Decision Makers (Players)</vt:lpstr>
      <vt:lpstr>Information States/Possible Moves</vt:lpstr>
      <vt:lpstr>Payoff</vt:lpstr>
      <vt:lpstr>Determining Maximum Payoff</vt:lpstr>
      <vt:lpstr>Strictly Determined Game</vt:lpstr>
      <vt:lpstr>Non Strictly Determined Game</vt:lpstr>
      <vt:lpstr>Example:</vt:lpstr>
      <vt:lpstr>Example:</vt:lpstr>
      <vt:lpstr>In General</vt:lpstr>
      <vt:lpstr>Sources</vt:lpstr>
    </vt:vector>
  </TitlesOfParts>
  <Company>Sherwood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SETTINGS</dc:creator>
  <cp:lastModifiedBy>SETTINGS</cp:lastModifiedBy>
  <cp:revision>43</cp:revision>
  <dcterms:created xsi:type="dcterms:W3CDTF">2010-04-21T15:57:36Z</dcterms:created>
  <dcterms:modified xsi:type="dcterms:W3CDTF">2010-06-10T15:40:54Z</dcterms:modified>
</cp:coreProperties>
</file>