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4F7155-2FF5-4520-A7CB-B202F22426B4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1F2E7-8DCA-4D05-8139-7E5F690CAA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3109-A9BA-41F9-AE03-07A7B443AA2C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6/11/2010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Logical Form: general rules</a:t>
            </a:r>
          </a:p>
          <a:p>
            <a:pPr lvl="1"/>
            <a:r>
              <a:rPr lang="en-US" dirty="0" smtClean="0"/>
              <a:t>All logical comparisons must be done with complete statements</a:t>
            </a:r>
          </a:p>
          <a:p>
            <a:pPr lvl="1"/>
            <a:r>
              <a:rPr lang="en-US" dirty="0" smtClean="0"/>
              <a:t>A statement is an expression that is true or false but not both</a:t>
            </a:r>
          </a:p>
          <a:p>
            <a:pPr lvl="2"/>
            <a:r>
              <a:rPr lang="en-US" dirty="0" smtClean="0"/>
              <a:t>If p or q then r</a:t>
            </a:r>
          </a:p>
          <a:p>
            <a:pPr lvl="2"/>
            <a:r>
              <a:rPr lang="en-US" dirty="0" smtClean="0"/>
              <a:t>If I arrive early or I work hard then I will be promoted</a:t>
            </a:r>
          </a:p>
          <a:p>
            <a:pPr lvl="1"/>
            <a:r>
              <a:rPr lang="en-US" dirty="0" smtClean="0"/>
              <a:t>Tautologies and Contradictions</a:t>
            </a:r>
          </a:p>
          <a:p>
            <a:pPr lvl="2"/>
            <a:r>
              <a:rPr lang="en-US" dirty="0" smtClean="0"/>
              <a:t>A Tautology (</a:t>
            </a:r>
            <a:r>
              <a:rPr lang="en-US" b="1" dirty="0" smtClean="0"/>
              <a:t>t</a:t>
            </a:r>
            <a:r>
              <a:rPr lang="en-US" dirty="0" smtClean="0"/>
              <a:t>) is a statement that is always true</a:t>
            </a:r>
          </a:p>
          <a:p>
            <a:pPr lvl="2"/>
            <a:r>
              <a:rPr lang="en-US" dirty="0" smtClean="0"/>
              <a:t>A Contradiction (</a:t>
            </a:r>
            <a:r>
              <a:rPr lang="en-US" b="1" dirty="0" smtClean="0"/>
              <a:t>c</a:t>
            </a:r>
            <a:r>
              <a:rPr lang="en-US" dirty="0" smtClean="0"/>
              <a:t>) is a statement that is always false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Logic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525963"/>
          </a:xfrm>
        </p:spPr>
        <p:txBody>
          <a:bodyPr/>
          <a:lstStyle/>
          <a:p>
            <a:r>
              <a:rPr lang="en-US" dirty="0" smtClean="0"/>
              <a:t>Only If</a:t>
            </a:r>
          </a:p>
          <a:p>
            <a:pPr lvl="1"/>
            <a:r>
              <a:rPr lang="en-US" dirty="0" smtClean="0"/>
              <a:t>“p only if q” means that p may occur only if q occurs</a:t>
            </a:r>
          </a:p>
          <a:p>
            <a:pPr lvl="2"/>
            <a:r>
              <a:rPr lang="en-US" dirty="0" smtClean="0"/>
              <a:t>Equivalent to: ~q →~p</a:t>
            </a:r>
          </a:p>
          <a:p>
            <a:pPr lvl="2"/>
            <a:r>
              <a:rPr lang="en-US" dirty="0" smtClean="0"/>
              <a:t>Equivalent to: p →q</a:t>
            </a:r>
          </a:p>
          <a:p>
            <a:pPr lvl="2"/>
            <a:r>
              <a:rPr lang="en-US" dirty="0" smtClean="0"/>
              <a:t>This does not mean “p if q”, which says that if q is true, p </a:t>
            </a:r>
            <a:r>
              <a:rPr lang="en-US" b="1" dirty="0" smtClean="0"/>
              <a:t>must </a:t>
            </a:r>
            <a:r>
              <a:rPr lang="en-US" dirty="0" smtClean="0"/>
              <a:t>be 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Forms of If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argument is a sequence of statements and an argument form is a sequence of statement forms. </a:t>
            </a:r>
          </a:p>
          <a:p>
            <a:pPr lvl="1"/>
            <a:r>
              <a:rPr lang="en-US" dirty="0" smtClean="0"/>
              <a:t>A basic argument is: p→q</a:t>
            </a:r>
          </a:p>
          <a:p>
            <a:pPr lvl="8">
              <a:buNone/>
            </a:pPr>
            <a:r>
              <a:rPr lang="en-US" dirty="0" smtClean="0"/>
              <a:t>  p</a:t>
            </a:r>
          </a:p>
          <a:p>
            <a:pPr lvl="8">
              <a:buNone/>
            </a:pPr>
            <a:r>
              <a:rPr lang="en-US" dirty="0" smtClean="0"/>
              <a:t>   :q</a:t>
            </a:r>
          </a:p>
          <a:p>
            <a:pPr lvl="1">
              <a:buNone/>
            </a:pPr>
            <a:r>
              <a:rPr lang="en-US" dirty="0" smtClean="0"/>
              <a:t>_ All statements except the final one are the premises</a:t>
            </a:r>
          </a:p>
          <a:p>
            <a:pPr lvl="1">
              <a:buNone/>
            </a:pPr>
            <a:r>
              <a:rPr lang="en-US" dirty="0" smtClean="0"/>
              <a:t>_ The final is the conclusion</a:t>
            </a:r>
          </a:p>
          <a:p>
            <a:pPr lvl="1">
              <a:buNone/>
            </a:pPr>
            <a:r>
              <a:rPr lang="en-US" dirty="0" smtClean="0"/>
              <a:t>_ This is read: “If p then q; p occurs, therefore q follows</a:t>
            </a:r>
          </a:p>
          <a:p>
            <a:pPr lvl="1">
              <a:buNone/>
            </a:pPr>
            <a:r>
              <a:rPr lang="en-US" dirty="0" smtClean="0"/>
              <a:t>_  The argument is valid iff the conclusion is true when all of the premises are true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Valid and Invalid Arguments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Testing an argument for validity</a:t>
            </a:r>
          </a:p>
          <a:p>
            <a:pPr lvl="1"/>
            <a:r>
              <a:rPr lang="en-US" dirty="0" smtClean="0"/>
              <a:t>Identify the premises and conclusion</a:t>
            </a:r>
          </a:p>
          <a:p>
            <a:pPr lvl="1"/>
            <a:r>
              <a:rPr lang="en-US" dirty="0" smtClean="0"/>
              <a:t>Construct a truth table showing the possible truth values for each statement and statement form</a:t>
            </a:r>
          </a:p>
          <a:p>
            <a:pPr lvl="1"/>
            <a:r>
              <a:rPr lang="en-US" dirty="0" smtClean="0"/>
              <a:t>If a situation exists in which all of the premises are true but the conclusion is false, the argument form is invalid</a:t>
            </a:r>
          </a:p>
          <a:p>
            <a:pPr lvl="2"/>
            <a:r>
              <a:rPr lang="en-US" dirty="0" smtClean="0"/>
              <a:t>To simplify, fill in all rows where all premises are true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an Argument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Modus Ponens: A famous argument form</a:t>
            </a:r>
          </a:p>
          <a:p>
            <a:pPr lvl="1"/>
            <a:r>
              <a:rPr lang="en-US" dirty="0" smtClean="0"/>
              <a:t>p→q: p:: q</a:t>
            </a:r>
          </a:p>
          <a:p>
            <a:pPr lvl="1"/>
            <a:r>
              <a:rPr lang="en-US" dirty="0" smtClean="0"/>
              <a:t>If p occurs then q occurs: p occurs:: therefore q occurs</a:t>
            </a:r>
          </a:p>
          <a:p>
            <a:r>
              <a:rPr lang="en-US" dirty="0" smtClean="0"/>
              <a:t>Modus Tollens</a:t>
            </a:r>
          </a:p>
          <a:p>
            <a:pPr lvl="1"/>
            <a:r>
              <a:rPr lang="en-US" dirty="0" smtClean="0"/>
              <a:t>p →q: ~q:: ~p</a:t>
            </a:r>
          </a:p>
          <a:p>
            <a:pPr lvl="1"/>
            <a:r>
              <a:rPr lang="en-US" dirty="0" smtClean="0"/>
              <a:t>If q doesn’t occur, p can’t occur</a:t>
            </a:r>
          </a:p>
          <a:p>
            <a:pPr lvl="1"/>
            <a:r>
              <a:rPr lang="en-US" dirty="0" smtClean="0"/>
              <a:t>A rule of inference is an argument form that is valid.</a:t>
            </a:r>
          </a:p>
          <a:p>
            <a:pPr lvl="2"/>
            <a:r>
              <a:rPr lang="en-US" dirty="0" smtClean="0"/>
              <a:t>There are infinitely many of them</a:t>
            </a:r>
          </a:p>
          <a:p>
            <a:pPr lvl="2"/>
            <a:r>
              <a:rPr lang="en-US" dirty="0" smtClean="0"/>
              <a:t>Modus Ponens and Tollens are rules of inference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Argument Forms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Generalization</a:t>
            </a:r>
          </a:p>
          <a:p>
            <a:pPr lvl="1"/>
            <a:r>
              <a:rPr lang="en-US" dirty="0" smtClean="0"/>
              <a:t>p::pvq and q::pvq</a:t>
            </a:r>
          </a:p>
          <a:p>
            <a:pPr lvl="1"/>
            <a:r>
              <a:rPr lang="en-US" dirty="0" smtClean="0"/>
              <a:t>p occurs, therefore either p or q occurred</a:t>
            </a:r>
          </a:p>
          <a:p>
            <a:pPr lvl="1"/>
            <a:r>
              <a:rPr lang="en-US" dirty="0" smtClean="0"/>
              <a:t>Used to classify events into larger groups</a:t>
            </a:r>
          </a:p>
          <a:p>
            <a:r>
              <a:rPr lang="en-US" dirty="0" smtClean="0"/>
              <a:t>Specialization</a:t>
            </a:r>
          </a:p>
          <a:p>
            <a:pPr lvl="1"/>
            <a:r>
              <a:rPr lang="en-US" dirty="0" smtClean="0"/>
              <a:t>p^q::p and p^q::q</a:t>
            </a:r>
          </a:p>
          <a:p>
            <a:pPr lvl="1"/>
            <a:r>
              <a:rPr lang="en-US" dirty="0" smtClean="0"/>
              <a:t>Both p and q occur, therefore p occurred</a:t>
            </a:r>
          </a:p>
          <a:p>
            <a:pPr lvl="1"/>
            <a:r>
              <a:rPr lang="en-US" dirty="0" smtClean="0"/>
              <a:t>Used to put events into smaller groups</a:t>
            </a:r>
          </a:p>
          <a:p>
            <a:r>
              <a:rPr lang="en-US" dirty="0" smtClean="0"/>
              <a:t>Elimination</a:t>
            </a:r>
          </a:p>
          <a:p>
            <a:pPr lvl="1"/>
            <a:r>
              <a:rPr lang="en-US" dirty="0" err="1" smtClean="0"/>
              <a:t>Pvq</a:t>
            </a:r>
            <a:r>
              <a:rPr lang="en-US" dirty="0" smtClean="0"/>
              <a:t>: ~q::p and </a:t>
            </a:r>
            <a:r>
              <a:rPr lang="en-US" dirty="0" err="1" smtClean="0"/>
              <a:t>pvq</a:t>
            </a:r>
            <a:r>
              <a:rPr lang="en-US" dirty="0" smtClean="0"/>
              <a:t>:~p::q</a:t>
            </a:r>
          </a:p>
          <a:p>
            <a:pPr lvl="1"/>
            <a:r>
              <a:rPr lang="en-US" dirty="0" smtClean="0"/>
              <a:t>P or Q can occur: Q doesn’t:: p must</a:t>
            </a:r>
          </a:p>
          <a:p>
            <a:pPr lvl="1"/>
            <a:r>
              <a:rPr lang="en-US" dirty="0" smtClean="0"/>
              <a:t>you can choose one by ruling the other out</a:t>
            </a:r>
          </a:p>
          <a:p>
            <a:r>
              <a:rPr lang="en-US" dirty="0" smtClean="0"/>
              <a:t>Transitivity</a:t>
            </a:r>
          </a:p>
          <a:p>
            <a:pPr lvl="1"/>
            <a:r>
              <a:rPr lang="en-US" dirty="0" smtClean="0"/>
              <a:t>p →q:q →r::p →r</a:t>
            </a:r>
          </a:p>
          <a:p>
            <a:pPr lvl="1"/>
            <a:r>
              <a:rPr lang="en-US" dirty="0" smtClean="0"/>
              <a:t>If p then q: if q then r:: therefore if p then r</a:t>
            </a:r>
          </a:p>
          <a:p>
            <a:r>
              <a:rPr lang="en-US" dirty="0" smtClean="0"/>
              <a:t>Contradiction Rule:</a:t>
            </a:r>
          </a:p>
          <a:p>
            <a:pPr lvl="1"/>
            <a:r>
              <a:rPr lang="en-US" dirty="0" smtClean="0"/>
              <a:t>~p →</a:t>
            </a:r>
            <a:r>
              <a:rPr lang="en-US" b="1" dirty="0" smtClean="0"/>
              <a:t>c</a:t>
            </a:r>
            <a:r>
              <a:rPr lang="en-US" dirty="0" smtClean="0"/>
              <a:t>::p</a:t>
            </a:r>
          </a:p>
          <a:p>
            <a:pPr lvl="1"/>
            <a:r>
              <a:rPr lang="en-US" dirty="0" smtClean="0"/>
              <a:t>If the negation of p leads to a contradiction, p must be true.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Common Forms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Proof by Division Into Cases</a:t>
            </a:r>
          </a:p>
          <a:p>
            <a:pPr lvl="1"/>
            <a:r>
              <a:rPr lang="en-US" dirty="0" smtClean="0"/>
              <a:t>pvq: p →r:q →r:: r</a:t>
            </a:r>
          </a:p>
          <a:p>
            <a:pPr lvl="1"/>
            <a:r>
              <a:rPr lang="en-US" dirty="0" smtClean="0"/>
              <a:t>p or q will occur: if p then r: if q then r:: r occurs</a:t>
            </a:r>
          </a:p>
          <a:p>
            <a:pPr lvl="1"/>
            <a:r>
              <a:rPr lang="en-US" dirty="0" smtClean="0"/>
              <a:t>You may only know one thing or another. You must simply show that in either case, the result is the same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Proof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Biconditional (iff)</a:t>
            </a:r>
          </a:p>
          <a:p>
            <a:pPr lvl="1"/>
            <a:r>
              <a:rPr lang="en-US" dirty="0" smtClean="0"/>
              <a:t>This is: “p if, and only if q”</a:t>
            </a:r>
          </a:p>
          <a:p>
            <a:pPr lvl="1"/>
            <a:r>
              <a:rPr lang="en-US" dirty="0" smtClean="0"/>
              <a:t>Denoted: p↔q and is coequal with →</a:t>
            </a:r>
          </a:p>
          <a:p>
            <a:pPr lvl="1"/>
            <a:r>
              <a:rPr lang="en-US" dirty="0" smtClean="0"/>
              <a:t>p iff q = (p→q) ^ (q→p)</a:t>
            </a:r>
          </a:p>
          <a:p>
            <a:pPr lvl="1"/>
            <a:r>
              <a:rPr lang="en-US" dirty="0" smtClean="0"/>
              <a:t>If p has the same truth value as q, p↔q is true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Iff Defined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An error in reasoning that results in an invalid argument</a:t>
            </a:r>
          </a:p>
          <a:p>
            <a:r>
              <a:rPr lang="en-US" dirty="0" smtClean="0"/>
              <a:t>Three kinds</a:t>
            </a:r>
          </a:p>
          <a:p>
            <a:pPr lvl="2"/>
            <a:r>
              <a:rPr lang="en-US" dirty="0" smtClean="0"/>
              <a:t>Using ambiguous premises (Statements that are not T/F)</a:t>
            </a:r>
          </a:p>
          <a:p>
            <a:pPr lvl="2"/>
            <a:r>
              <a:rPr lang="en-US" dirty="0" smtClean="0"/>
              <a:t>Begging the Question: assuming the conclusion without deriving it from the premises</a:t>
            </a:r>
          </a:p>
          <a:p>
            <a:pPr lvl="2"/>
            <a:r>
              <a:rPr lang="en-US" dirty="0" smtClean="0"/>
              <a:t>Jumping to a Conclusion: verifying the conclusion without adequate grounds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Fallacies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Converse Error:</a:t>
            </a:r>
          </a:p>
          <a:p>
            <a:pPr lvl="1"/>
            <a:r>
              <a:rPr lang="en-US" dirty="0" smtClean="0"/>
              <a:t>p →q: q:: p – FALSE</a:t>
            </a:r>
          </a:p>
          <a:p>
            <a:pPr lvl="1"/>
            <a:r>
              <a:rPr lang="en-US" dirty="0" smtClean="0"/>
              <a:t>If p then q: q occurs:: p must occur – FALSE</a:t>
            </a:r>
          </a:p>
          <a:p>
            <a:r>
              <a:rPr lang="en-US" dirty="0" smtClean="0"/>
              <a:t>Inverse Error</a:t>
            </a:r>
          </a:p>
          <a:p>
            <a:pPr lvl="1"/>
            <a:r>
              <a:rPr lang="en-US" dirty="0" smtClean="0"/>
              <a:t>p →q: ~p:: ~q - FALSE</a:t>
            </a:r>
          </a:p>
          <a:p>
            <a:pPr lvl="1"/>
            <a:r>
              <a:rPr lang="en-US" dirty="0" smtClean="0"/>
              <a:t>If  p then q: p doesn’t occur:: q can’t occur - FALSE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Errors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use of symbols</a:t>
            </a:r>
          </a:p>
          <a:p>
            <a:pPr lvl="1"/>
            <a:r>
              <a:rPr lang="en-US" dirty="0" smtClean="0"/>
              <a:t>~ denotes negation (Not)</a:t>
            </a:r>
          </a:p>
          <a:p>
            <a:pPr lvl="2"/>
            <a:r>
              <a:rPr lang="en-US" dirty="0" smtClean="0"/>
              <a:t>If p = true, ~p = false</a:t>
            </a:r>
          </a:p>
          <a:p>
            <a:pPr lvl="1"/>
            <a:r>
              <a:rPr lang="en-US" dirty="0" smtClean="0"/>
              <a:t>^ denotes conjunction (And)</a:t>
            </a:r>
          </a:p>
          <a:p>
            <a:pPr lvl="2"/>
            <a:r>
              <a:rPr lang="en-US" dirty="0" smtClean="0"/>
              <a:t>p^q = true iff (if and only if) p = true and q = true</a:t>
            </a:r>
          </a:p>
          <a:p>
            <a:pPr lvl="1"/>
            <a:r>
              <a:rPr lang="en-US" dirty="0" smtClean="0"/>
              <a:t>v denotes disjunction (Or)</a:t>
            </a:r>
          </a:p>
          <a:p>
            <a:pPr lvl="2"/>
            <a:r>
              <a:rPr lang="en-US" dirty="0" smtClean="0"/>
              <a:t>p vq = true iff p = true or q = true or p^q = true</a:t>
            </a:r>
          </a:p>
          <a:p>
            <a:pPr lvl="1"/>
            <a:r>
              <a:rPr lang="en-US" dirty="0" smtClean="0"/>
              <a:t>XOR: exclusive or</a:t>
            </a:r>
          </a:p>
          <a:p>
            <a:pPr lvl="2"/>
            <a:r>
              <a:rPr lang="en-US" dirty="0" smtClean="0"/>
              <a:t>P XOR q = (p vq) ^ ~(p^q), “p or q but not both”</a:t>
            </a:r>
          </a:p>
          <a:p>
            <a:pPr lvl="1"/>
            <a:r>
              <a:rPr lang="en-US" dirty="0" smtClean="0"/>
              <a:t>Order of operations</a:t>
            </a:r>
          </a:p>
          <a:p>
            <a:pPr lvl="2"/>
            <a:r>
              <a:rPr lang="en-US" dirty="0" smtClean="0"/>
              <a:t>~ is first, ^ and v are co-equal</a:t>
            </a:r>
          </a:p>
          <a:p>
            <a:pPr lvl="2"/>
            <a:r>
              <a:rPr lang="en-US" dirty="0" smtClean="0"/>
              <a:t>P^q v r is ambiguous, so parenthesis need to be used: (p^q) v r</a:t>
            </a:r>
          </a:p>
          <a:p>
            <a:pPr lvl="2"/>
            <a:r>
              <a:rPr lang="en-US" dirty="0" smtClean="0"/>
              <a:t>~p^q = (~p) ^ q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Symbolism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Inequalities</a:t>
            </a:r>
          </a:p>
          <a:p>
            <a:pPr lvl="1"/>
            <a:r>
              <a:rPr lang="en-US" dirty="0" smtClean="0"/>
              <a:t>x ≤ a means x &lt; a or x = a: (x &lt; a) v (x = a)</a:t>
            </a:r>
          </a:p>
          <a:p>
            <a:pPr lvl="2"/>
            <a:r>
              <a:rPr lang="en-US" dirty="0" smtClean="0"/>
              <a:t>Same for x ≥ a</a:t>
            </a:r>
          </a:p>
          <a:p>
            <a:pPr lvl="1"/>
            <a:r>
              <a:rPr lang="en-US" dirty="0" smtClean="0"/>
              <a:t>a ≤ x ≤ b means (a ≤ x) ^ (x ≤ b)</a:t>
            </a:r>
          </a:p>
          <a:p>
            <a:pPr lvl="1"/>
            <a:r>
              <a:rPr lang="en-US" dirty="0" smtClean="0"/>
              <a:t>a (NOT)&gt; x = a ≤ x </a:t>
            </a:r>
          </a:p>
          <a:p>
            <a:pPr lvl="2"/>
            <a:r>
              <a:rPr lang="en-US" dirty="0" smtClean="0"/>
              <a:t>Same for opposite</a:t>
            </a:r>
          </a:p>
          <a:p>
            <a:pPr lvl="1"/>
            <a:r>
              <a:rPr lang="en-US" dirty="0" smtClean="0"/>
              <a:t>a (NOT) ≤ x = a &gt; x</a:t>
            </a:r>
          </a:p>
          <a:p>
            <a:pPr lvl="2"/>
            <a:r>
              <a:rPr lang="en-US" dirty="0" smtClean="0"/>
              <a:t>Same for opposite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Mathematics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Truth Tables</a:t>
            </a:r>
          </a:p>
          <a:p>
            <a:pPr lvl="1"/>
            <a:r>
              <a:rPr lang="en-US" dirty="0" smtClean="0"/>
              <a:t>Every expression has a truth table</a:t>
            </a:r>
          </a:p>
          <a:p>
            <a:pPr lvl="1"/>
            <a:r>
              <a:rPr lang="en-US" dirty="0" smtClean="0"/>
              <a:t>This table represents all the possible evaluations of the expression</a:t>
            </a:r>
          </a:p>
          <a:p>
            <a:pPr lvl="1"/>
            <a:r>
              <a:rPr lang="en-US" dirty="0" smtClean="0"/>
              <a:t>To build a truth table, construct a table with cells corresponding to every possible value of the variables and the resulting value of the expression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Truth Tables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5029200"/>
            <a:ext cx="31337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Logical equivalence</a:t>
            </a:r>
          </a:p>
          <a:p>
            <a:pPr lvl="1"/>
            <a:r>
              <a:rPr lang="en-US" dirty="0" smtClean="0"/>
              <a:t>Two statement forms are logically equivalent iff their truth tables are entirely the same</a:t>
            </a:r>
          </a:p>
          <a:p>
            <a:pPr lvl="2"/>
            <a:r>
              <a:rPr lang="en-US" dirty="0" smtClean="0"/>
              <a:t>Ex: p^q = q^p</a:t>
            </a:r>
          </a:p>
          <a:p>
            <a:pPr lvl="2"/>
            <a:r>
              <a:rPr lang="en-US" dirty="0" smtClean="0"/>
              <a:t>P = ~(~p)</a:t>
            </a:r>
          </a:p>
          <a:p>
            <a:r>
              <a:rPr lang="en-US" dirty="0" smtClean="0"/>
              <a:t>Showing non-equivalence</a:t>
            </a:r>
          </a:p>
          <a:p>
            <a:pPr lvl="1"/>
            <a:r>
              <a:rPr lang="en-US" dirty="0" smtClean="0"/>
              <a:t>Two methods: </a:t>
            </a:r>
          </a:p>
          <a:p>
            <a:pPr lvl="2"/>
            <a:r>
              <a:rPr lang="en-US" dirty="0" smtClean="0"/>
              <a:t>Use truth tables: this takes a long time</a:t>
            </a:r>
          </a:p>
          <a:p>
            <a:pPr lvl="2"/>
            <a:r>
              <a:rPr lang="en-US" dirty="0" smtClean="0"/>
              <a:t>Use an example statement like “0 &lt; 1”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7630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following are known as axioms. Use these to simplify logical forms easily</a:t>
            </a:r>
          </a:p>
          <a:p>
            <a:pPr lvl="1"/>
            <a:r>
              <a:rPr lang="en-US" dirty="0" smtClean="0"/>
              <a:t>Commutative Laws: p^q = q^p , </a:t>
            </a:r>
            <a:r>
              <a:rPr lang="en-US" dirty="0" err="1" smtClean="0"/>
              <a:t>pvq</a:t>
            </a:r>
            <a:r>
              <a:rPr lang="en-US" dirty="0" smtClean="0"/>
              <a:t> = </a:t>
            </a:r>
            <a:r>
              <a:rPr lang="en-US" dirty="0" err="1" smtClean="0"/>
              <a:t>qvp</a:t>
            </a:r>
            <a:endParaRPr lang="en-US" dirty="0" smtClean="0"/>
          </a:p>
          <a:p>
            <a:pPr lvl="1"/>
            <a:r>
              <a:rPr lang="en-US" dirty="0" smtClean="0"/>
              <a:t>Associative Laws: (p^q)^r = p^(q^r), (</a:t>
            </a:r>
            <a:r>
              <a:rPr lang="en-US" dirty="0" err="1" smtClean="0"/>
              <a:t>pvq</a:t>
            </a:r>
            <a:r>
              <a:rPr lang="en-US" dirty="0" smtClean="0"/>
              <a:t>)</a:t>
            </a:r>
            <a:r>
              <a:rPr lang="en-US" dirty="0" err="1" smtClean="0"/>
              <a:t>vr</a:t>
            </a:r>
            <a:r>
              <a:rPr lang="en-US" dirty="0" smtClean="0"/>
              <a:t> = </a:t>
            </a:r>
            <a:r>
              <a:rPr lang="en-US" dirty="0" err="1" smtClean="0"/>
              <a:t>pv</a:t>
            </a:r>
            <a:r>
              <a:rPr lang="en-US" dirty="0" smtClean="0"/>
              <a:t>(</a:t>
            </a:r>
            <a:r>
              <a:rPr lang="en-US" dirty="0" err="1" smtClean="0"/>
              <a:t>qvr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Distributive Laws: p^(</a:t>
            </a:r>
            <a:r>
              <a:rPr lang="en-US" dirty="0" err="1" smtClean="0"/>
              <a:t>qvr</a:t>
            </a:r>
            <a:r>
              <a:rPr lang="en-US" dirty="0" smtClean="0"/>
              <a:t>) = (p^q)v(</a:t>
            </a:r>
            <a:r>
              <a:rPr lang="en-US" dirty="0" err="1" smtClean="0"/>
              <a:t>p^r</a:t>
            </a:r>
            <a:r>
              <a:rPr lang="en-US" dirty="0" smtClean="0"/>
              <a:t>)</a:t>
            </a:r>
          </a:p>
          <a:p>
            <a:pPr lvl="7">
              <a:buNone/>
            </a:pPr>
            <a:r>
              <a:rPr lang="en-US" dirty="0" smtClean="0"/>
              <a:t>	p v(</a:t>
            </a:r>
            <a:r>
              <a:rPr lang="en-US" dirty="0" err="1" smtClean="0"/>
              <a:t>q^r</a:t>
            </a:r>
            <a:r>
              <a:rPr lang="en-US" dirty="0" smtClean="0"/>
              <a:t>) = (</a:t>
            </a:r>
            <a:r>
              <a:rPr lang="en-US" dirty="0" err="1" smtClean="0"/>
              <a:t>pvq</a:t>
            </a:r>
            <a:r>
              <a:rPr lang="en-US" dirty="0" smtClean="0"/>
              <a:t>)^(</a:t>
            </a:r>
            <a:r>
              <a:rPr lang="en-US" dirty="0" err="1" smtClean="0"/>
              <a:t>pvr</a:t>
            </a:r>
            <a:r>
              <a:rPr lang="en-US" dirty="0" smtClean="0"/>
              <a:t>)</a:t>
            </a:r>
          </a:p>
          <a:p>
            <a:pPr lvl="1">
              <a:buNone/>
            </a:pPr>
            <a:r>
              <a:rPr lang="en-US" dirty="0" smtClean="0"/>
              <a:t>_  Identity Laws: p^</a:t>
            </a:r>
            <a:r>
              <a:rPr lang="en-US" b="1" dirty="0" smtClean="0"/>
              <a:t>t</a:t>
            </a:r>
            <a:r>
              <a:rPr lang="en-US" dirty="0" smtClean="0"/>
              <a:t> = p, </a:t>
            </a:r>
            <a:r>
              <a:rPr lang="en-US" dirty="0" err="1" smtClean="0"/>
              <a:t>pv</a:t>
            </a:r>
            <a:r>
              <a:rPr lang="en-US" b="1" dirty="0" err="1" smtClean="0"/>
              <a:t>c</a:t>
            </a:r>
            <a:r>
              <a:rPr lang="en-US" dirty="0" smtClean="0"/>
              <a:t> = p</a:t>
            </a:r>
          </a:p>
          <a:p>
            <a:pPr lvl="1">
              <a:buNone/>
            </a:pPr>
            <a:r>
              <a:rPr lang="en-US" dirty="0" smtClean="0"/>
              <a:t>_  Negation Laws: </a:t>
            </a:r>
            <a:r>
              <a:rPr lang="en-US" dirty="0" err="1" smtClean="0"/>
              <a:t>pv~p</a:t>
            </a:r>
            <a:r>
              <a:rPr lang="en-US" dirty="0" smtClean="0"/>
              <a:t> = </a:t>
            </a:r>
            <a:r>
              <a:rPr lang="en-US" b="1" dirty="0" smtClean="0"/>
              <a:t>t</a:t>
            </a:r>
            <a:r>
              <a:rPr lang="en-US" dirty="0" smtClean="0"/>
              <a:t>, p^~p = </a:t>
            </a:r>
            <a:r>
              <a:rPr lang="en-US" b="1" dirty="0" smtClean="0"/>
              <a:t>c</a:t>
            </a:r>
          </a:p>
          <a:p>
            <a:pPr lvl="1">
              <a:buNone/>
            </a:pPr>
            <a:r>
              <a:rPr lang="en-US" b="1" dirty="0" smtClean="0"/>
              <a:t>_  </a:t>
            </a:r>
            <a:r>
              <a:rPr lang="en-US" dirty="0" smtClean="0"/>
              <a:t>Double Negative Law: ~(~p) = p</a:t>
            </a:r>
          </a:p>
          <a:p>
            <a:pPr lvl="1">
              <a:buNone/>
            </a:pPr>
            <a:r>
              <a:rPr lang="en-US" dirty="0" smtClean="0"/>
              <a:t>_  Idempotent Laws: p^p = p, </a:t>
            </a:r>
            <a:r>
              <a:rPr lang="en-US" dirty="0" err="1" smtClean="0"/>
              <a:t>pvp</a:t>
            </a:r>
            <a:r>
              <a:rPr lang="en-US" dirty="0" smtClean="0"/>
              <a:t> = p</a:t>
            </a:r>
          </a:p>
          <a:p>
            <a:pPr lvl="1">
              <a:buNone/>
            </a:pPr>
            <a:r>
              <a:rPr lang="en-US" dirty="0" smtClean="0"/>
              <a:t>_  Universal Bound Laws: </a:t>
            </a:r>
            <a:r>
              <a:rPr lang="en-US" dirty="0" err="1" smtClean="0"/>
              <a:t>pv</a:t>
            </a:r>
            <a:r>
              <a:rPr lang="en-US" b="1" dirty="0" err="1" smtClean="0"/>
              <a:t>t</a:t>
            </a:r>
            <a:r>
              <a:rPr lang="en-US" dirty="0" smtClean="0"/>
              <a:t> = </a:t>
            </a:r>
            <a:r>
              <a:rPr lang="en-US" b="1" dirty="0" smtClean="0"/>
              <a:t>t</a:t>
            </a:r>
            <a:r>
              <a:rPr lang="en-US" dirty="0" smtClean="0"/>
              <a:t>, p^</a:t>
            </a:r>
            <a:r>
              <a:rPr lang="en-US" b="1" dirty="0" smtClean="0"/>
              <a:t>c</a:t>
            </a:r>
            <a:r>
              <a:rPr lang="en-US" dirty="0" smtClean="0"/>
              <a:t> = </a:t>
            </a:r>
            <a:r>
              <a:rPr lang="en-US" b="1" dirty="0" smtClean="0"/>
              <a:t>c</a:t>
            </a:r>
          </a:p>
          <a:p>
            <a:pPr lvl="1">
              <a:buNone/>
            </a:pPr>
            <a:r>
              <a:rPr lang="en-US" b="1" dirty="0" smtClean="0"/>
              <a:t>_  </a:t>
            </a:r>
            <a:r>
              <a:rPr lang="en-US" dirty="0" smtClean="0"/>
              <a:t>De Morgan’s Laws: ~(p^q) = ~</a:t>
            </a:r>
            <a:r>
              <a:rPr lang="en-US" dirty="0" err="1" smtClean="0"/>
              <a:t>pv~q</a:t>
            </a:r>
            <a:r>
              <a:rPr lang="en-US" dirty="0" smtClean="0"/>
              <a:t>, ~(</a:t>
            </a:r>
            <a:r>
              <a:rPr lang="en-US" dirty="0" err="1" smtClean="0"/>
              <a:t>pvq</a:t>
            </a:r>
            <a:r>
              <a:rPr lang="en-US" dirty="0" smtClean="0"/>
              <a:t>) = ~p^~q</a:t>
            </a:r>
          </a:p>
          <a:p>
            <a:pPr lvl="1">
              <a:buNone/>
            </a:pPr>
            <a:r>
              <a:rPr lang="en-US" dirty="0" smtClean="0"/>
              <a:t>_  Absorption Laws: p√(p^q) = p, p^(</a:t>
            </a:r>
            <a:r>
              <a:rPr lang="en-US" dirty="0" err="1" smtClean="0"/>
              <a:t>pvq</a:t>
            </a:r>
            <a:r>
              <a:rPr lang="en-US" dirty="0" smtClean="0"/>
              <a:t>) = p</a:t>
            </a:r>
          </a:p>
          <a:p>
            <a:pPr lvl="1">
              <a:buNone/>
            </a:pPr>
            <a:r>
              <a:rPr lang="en-US" dirty="0" smtClean="0"/>
              <a:t>_  Negations of </a:t>
            </a:r>
            <a:r>
              <a:rPr lang="en-US" b="1" dirty="0" smtClean="0"/>
              <a:t>t</a:t>
            </a:r>
            <a:r>
              <a:rPr lang="en-US" dirty="0" smtClean="0"/>
              <a:t> and </a:t>
            </a:r>
            <a:r>
              <a:rPr lang="en-US" b="1" dirty="0" smtClean="0"/>
              <a:t>c</a:t>
            </a:r>
            <a:r>
              <a:rPr lang="en-US" dirty="0" smtClean="0"/>
              <a:t>: ~</a:t>
            </a:r>
            <a:r>
              <a:rPr lang="en-US" b="1" dirty="0" smtClean="0"/>
              <a:t>t</a:t>
            </a:r>
            <a:r>
              <a:rPr lang="en-US" dirty="0" smtClean="0"/>
              <a:t> = </a:t>
            </a:r>
            <a:r>
              <a:rPr lang="en-US" b="1" dirty="0" smtClean="0"/>
              <a:t>c</a:t>
            </a:r>
            <a:r>
              <a:rPr lang="en-US" dirty="0" smtClean="0"/>
              <a:t>, ~</a:t>
            </a:r>
            <a:r>
              <a:rPr lang="en-US" b="1" dirty="0" smtClean="0"/>
              <a:t>c</a:t>
            </a:r>
            <a:r>
              <a:rPr lang="en-US" dirty="0" smtClean="0"/>
              <a:t> = </a:t>
            </a:r>
            <a:r>
              <a:rPr lang="en-US" b="1" dirty="0" smtClean="0"/>
              <a:t>t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Logical Forms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If Structures</a:t>
            </a:r>
          </a:p>
          <a:p>
            <a:pPr lvl="1"/>
            <a:r>
              <a:rPr lang="en-US" dirty="0" smtClean="0"/>
              <a:t>Statement form: “if p then q”</a:t>
            </a:r>
          </a:p>
          <a:p>
            <a:pPr lvl="2"/>
            <a:r>
              <a:rPr lang="en-US" dirty="0" smtClean="0"/>
              <a:t>Noted: p→q, p is Hypothesis, q is conclusion</a:t>
            </a:r>
          </a:p>
          <a:p>
            <a:pPr lvl="3"/>
            <a:r>
              <a:rPr lang="en-US" dirty="0" smtClean="0"/>
              <a:t>Truth Values: p→q is false iff p = true and q = false</a:t>
            </a:r>
          </a:p>
          <a:p>
            <a:pPr lvl="3"/>
            <a:r>
              <a:rPr lang="en-US" dirty="0" smtClean="0"/>
              <a:t>In statement forms, “→” is evaluated last</a:t>
            </a:r>
          </a:p>
          <a:p>
            <a:r>
              <a:rPr lang="en-US" dirty="0" smtClean="0"/>
              <a:t>Division Into Cases: Show  </a:t>
            </a:r>
            <a:r>
              <a:rPr lang="en-US" dirty="0" err="1" smtClean="0"/>
              <a:t>pvq→r</a:t>
            </a:r>
            <a:r>
              <a:rPr lang="en-US" dirty="0" smtClean="0"/>
              <a:t>=(p→r)^(q→r)</a:t>
            </a:r>
          </a:p>
          <a:p>
            <a:pPr lvl="1"/>
            <a:r>
              <a:rPr lang="en-US" dirty="0" smtClean="0"/>
              <a:t>Build truth table and evaluate each term separately</a:t>
            </a:r>
          </a:p>
          <a:p>
            <a:pPr lvl="1"/>
            <a:r>
              <a:rPr lang="en-US" dirty="0" smtClean="0"/>
              <a:t>Then fill in each side of the equation and compare the values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Conditional Statements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678363"/>
          </a:xfrm>
        </p:spPr>
        <p:txBody>
          <a:bodyPr/>
          <a:lstStyle/>
          <a:p>
            <a:r>
              <a:rPr lang="en-US" dirty="0" smtClean="0"/>
              <a:t>An If statement can be translated into an Or</a:t>
            </a:r>
          </a:p>
          <a:p>
            <a:pPr lvl="1"/>
            <a:r>
              <a:rPr lang="en-US" dirty="0" smtClean="0"/>
              <a:t>p→q = ~</a:t>
            </a:r>
            <a:r>
              <a:rPr lang="en-US" dirty="0" err="1" smtClean="0"/>
              <a:t>pvq</a:t>
            </a:r>
            <a:endParaRPr lang="en-US" dirty="0" smtClean="0"/>
          </a:p>
          <a:p>
            <a:pPr lvl="1"/>
            <a:r>
              <a:rPr lang="en-US" dirty="0" smtClean="0"/>
              <a:t>People often use this equivalence in everyday language.</a:t>
            </a:r>
          </a:p>
          <a:p>
            <a:pPr lvl="1"/>
            <a:r>
              <a:rPr lang="en-US" dirty="0" smtClean="0"/>
              <a:t>By De Morgan’s Law</a:t>
            </a:r>
          </a:p>
          <a:p>
            <a:pPr lvl="2"/>
            <a:r>
              <a:rPr lang="en-US" dirty="0" smtClean="0"/>
              <a:t>~(p →q) = p^~q</a:t>
            </a:r>
          </a:p>
          <a:p>
            <a:pPr lvl="2"/>
            <a:r>
              <a:rPr lang="en-US" dirty="0" smtClean="0"/>
              <a:t>Caution: The negation of an If does not start with “if”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 of If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Contrapositive of an If</a:t>
            </a:r>
          </a:p>
          <a:p>
            <a:pPr lvl="1"/>
            <a:r>
              <a:rPr lang="en-US" dirty="0" smtClean="0"/>
              <a:t>The contrapositive of p →q is ~q →~p</a:t>
            </a:r>
          </a:p>
          <a:p>
            <a:pPr lvl="2"/>
            <a:r>
              <a:rPr lang="en-US" dirty="0" smtClean="0"/>
              <a:t>A contrapositive is always logically equivalent to the original statement, so it can be used to solve equations</a:t>
            </a:r>
          </a:p>
          <a:p>
            <a:pPr lvl="2"/>
            <a:r>
              <a:rPr lang="en-US" dirty="0" smtClean="0"/>
              <a:t>A contrapositive is both the converse and the inverse of a statement</a:t>
            </a:r>
          </a:p>
          <a:p>
            <a:r>
              <a:rPr lang="en-US" dirty="0" smtClean="0"/>
              <a:t>The Converse and Inverse</a:t>
            </a:r>
          </a:p>
          <a:p>
            <a:pPr lvl="1"/>
            <a:r>
              <a:rPr lang="en-US" dirty="0" smtClean="0"/>
              <a:t>The Converse of p →q is q →p</a:t>
            </a:r>
          </a:p>
          <a:p>
            <a:pPr lvl="1"/>
            <a:r>
              <a:rPr lang="en-US" dirty="0" smtClean="0"/>
              <a:t>The Inverse of p →q is ~p →~q</a:t>
            </a:r>
          </a:p>
          <a:p>
            <a:pPr lvl="2"/>
            <a:r>
              <a:rPr lang="en-US" dirty="0" smtClean="0"/>
              <a:t>Neither is logically equivalent to the original statement</a:t>
            </a:r>
          </a:p>
          <a:p>
            <a:pPr lvl="3"/>
            <a:r>
              <a:rPr lang="en-US" dirty="0" smtClean="0"/>
              <a:t>If tomorrow is Easter then tomorrow is Sunday</a:t>
            </a:r>
          </a:p>
          <a:p>
            <a:pPr lvl="3"/>
            <a:r>
              <a:rPr lang="en-US" dirty="0" smtClean="0"/>
              <a:t>If tomorrow is Sunday then tomorrow is Easter?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Transformations of If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1322</Words>
  <Application>Microsoft Office PowerPoint</Application>
  <PresentationFormat>On-screen Show (4:3)</PresentationFormat>
  <Paragraphs>179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Concourse</vt:lpstr>
      <vt:lpstr>Introduction to Logic</vt:lpstr>
      <vt:lpstr>Symbolism</vt:lpstr>
      <vt:lpstr>Connection to Mathematics</vt:lpstr>
      <vt:lpstr>Truth Tables</vt:lpstr>
      <vt:lpstr>Equivalence</vt:lpstr>
      <vt:lpstr>Common Logical Forms</vt:lpstr>
      <vt:lpstr>Conditional Statements</vt:lpstr>
      <vt:lpstr>Equivalence of If</vt:lpstr>
      <vt:lpstr>Transformations of If</vt:lpstr>
      <vt:lpstr>Other Forms of If</vt:lpstr>
      <vt:lpstr>Valid and Invalid Arguments</vt:lpstr>
      <vt:lpstr>Testing an Argument</vt:lpstr>
      <vt:lpstr>Common Argument Forms</vt:lpstr>
      <vt:lpstr>More Common Forms</vt:lpstr>
      <vt:lpstr>A Simple Proof</vt:lpstr>
      <vt:lpstr>Iff Defined</vt:lpstr>
      <vt:lpstr>Fallacies</vt:lpstr>
      <vt:lpstr>Common Errors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Logic</dc:title>
  <dc:creator/>
  <cp:lastModifiedBy>SETTINGS</cp:lastModifiedBy>
  <cp:revision>4</cp:revision>
  <dcterms:created xsi:type="dcterms:W3CDTF">2006-08-16T00:00:00Z</dcterms:created>
  <dcterms:modified xsi:type="dcterms:W3CDTF">2010-06-11T16:46:49Z</dcterms:modified>
</cp:coreProperties>
</file>