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4786F4-B9B9-4395-9113-5FF67819C8E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5E839-F69B-4A12-A0E9-A931EA4F80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5E839-F69B-4A12-A0E9-A931EA4F808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5E839-F69B-4A12-A0E9-A931EA4F808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5E839-F69B-4A12-A0E9-A931EA4F808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5E839-F69B-4A12-A0E9-A931EA4F808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5E839-F69B-4A12-A0E9-A931EA4F808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5E839-F69B-4A12-A0E9-A931EA4F808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5E839-F69B-4A12-A0E9-A931EA4F808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5E839-F69B-4A12-A0E9-A931EA4F808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../../../Sources/Compound_Interest.zip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Compound Interest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Calculating Interest Using Recursion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Recursive Approach to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Consider an account with a principle amount (starting amount) </a:t>
            </a:r>
            <a:r>
              <a:rPr lang="en-US" i="1" dirty="0" smtClean="0"/>
              <a:t>P</a:t>
            </a:r>
            <a:r>
              <a:rPr lang="en-US" dirty="0" smtClean="0"/>
              <a:t> and an interest rate </a:t>
            </a:r>
            <a:r>
              <a:rPr lang="en-US" i="1" dirty="0" smtClean="0"/>
              <a:t>r</a:t>
            </a:r>
            <a:r>
              <a:rPr lang="en-US" dirty="0" smtClean="0"/>
              <a:t>. The interest </a:t>
            </a:r>
            <a:r>
              <a:rPr lang="en-US" i="1" dirty="0" smtClean="0"/>
              <a:t>r</a:t>
            </a:r>
            <a:r>
              <a:rPr lang="en-US" dirty="0" smtClean="0"/>
              <a:t> is </a:t>
            </a:r>
            <a:r>
              <a:rPr lang="en-US" i="1" dirty="0" smtClean="0"/>
              <a:t>compounded</a:t>
            </a:r>
            <a:r>
              <a:rPr lang="en-US" dirty="0" smtClean="0"/>
              <a:t> or factored into the principle at the end of each year</a:t>
            </a:r>
          </a:p>
          <a:p>
            <a:pPr lvl="1"/>
            <a:r>
              <a:rPr lang="en-US" dirty="0" smtClean="0"/>
              <a:t>Thus the following is true:</a:t>
            </a:r>
          </a:p>
          <a:p>
            <a:pPr lvl="2"/>
            <a:r>
              <a:rPr lang="en-US" dirty="0" smtClean="0"/>
              <a:t>[money in account at the end of any particular year] = [money in account at the end of the previous year] + [the interest earned on the account during the year]</a:t>
            </a:r>
          </a:p>
          <a:p>
            <a:pPr lvl="2"/>
            <a:r>
              <a:rPr lang="en-US" dirty="0" smtClean="0"/>
              <a:t>The interest earned in a year is the rate times the money in the account at the end of the previous year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 each positive integer </a:t>
            </a:r>
            <a:r>
              <a:rPr lang="en-US" i="1" dirty="0" smtClean="0"/>
              <a:t>n</a:t>
            </a:r>
            <a:r>
              <a:rPr lang="en-US" dirty="0" smtClean="0"/>
              <a:t>, let:</a:t>
            </a:r>
          </a:p>
          <a:p>
            <a:pPr lvl="1"/>
            <a:r>
              <a:rPr lang="en-US" dirty="0" smtClean="0"/>
              <a:t> A[n] = [money in account at the end of year </a:t>
            </a:r>
            <a:r>
              <a:rPr lang="en-US" i="1" dirty="0" smtClean="0"/>
              <a:t>n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A[0] = [the principal, P] = $100,000.00</a:t>
            </a:r>
          </a:p>
          <a:p>
            <a:pPr lvl="1"/>
            <a:r>
              <a:rPr lang="en-US" i="1" dirty="0" smtClean="0"/>
              <a:t>r</a:t>
            </a:r>
            <a:r>
              <a:rPr lang="en-US" dirty="0" smtClean="0"/>
              <a:t> = 4% = 0.04</a:t>
            </a:r>
          </a:p>
          <a:p>
            <a:r>
              <a:rPr lang="en-US" dirty="0" smtClean="0"/>
              <a:t>Therefore, the following can be said for any particular year, </a:t>
            </a:r>
            <a:r>
              <a:rPr lang="en-US" i="1" dirty="0" smtClean="0"/>
              <a:t>k</a:t>
            </a:r>
            <a:endParaRPr lang="en-US" dirty="0" smtClean="0"/>
          </a:p>
          <a:p>
            <a:pPr lvl="1"/>
            <a:r>
              <a:rPr lang="en-US" dirty="0" smtClean="0"/>
              <a:t>A[k] = A[k-1] + (0.04)*A[k-1]</a:t>
            </a:r>
          </a:p>
          <a:p>
            <a:pPr lvl="2"/>
            <a:r>
              <a:rPr lang="en-US" dirty="0" smtClean="0"/>
              <a:t>By factoring out A[k-1], we find that </a:t>
            </a:r>
            <a:r>
              <a:rPr lang="en-US" b="1" dirty="0" smtClean="0"/>
              <a:t>A[k] = (1.04)*A[k-1]</a:t>
            </a:r>
          </a:p>
          <a:p>
            <a:pPr lvl="3"/>
            <a:r>
              <a:rPr lang="en-US" dirty="0" smtClean="0"/>
              <a:t>1.04 is the </a:t>
            </a:r>
            <a:r>
              <a:rPr lang="en-US" i="1" dirty="0" smtClean="0"/>
              <a:t>growth factor </a:t>
            </a:r>
            <a:r>
              <a:rPr lang="en-US" dirty="0" smtClean="0"/>
              <a:t>and is obtained by (1 + </a:t>
            </a:r>
            <a:r>
              <a:rPr lang="en-US" i="1" dirty="0" smtClean="0"/>
              <a:t>r</a:t>
            </a:r>
            <a:r>
              <a:rPr lang="en-US" dirty="0" smtClean="0"/>
              <a:t>) as a result of the factorization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A[k] = (1.04)*A[k-1]   and   A[0] = $100,000.00</a:t>
            </a:r>
          </a:p>
          <a:p>
            <a:pPr lvl="1"/>
            <a:r>
              <a:rPr lang="en-US" dirty="0" smtClean="0"/>
              <a:t>A[1] = (1.04)*A[0] = (1.04)*100,000 = $104,000.00</a:t>
            </a:r>
          </a:p>
          <a:p>
            <a:pPr lvl="1"/>
            <a:r>
              <a:rPr lang="en-US" dirty="0" smtClean="0"/>
              <a:t>A[2] = (1.04)*A[1] = (1.04)*104,000 = $108,160.00</a:t>
            </a:r>
          </a:p>
          <a:p>
            <a:pPr lvl="1"/>
            <a:r>
              <a:rPr lang="en-US" dirty="0" smtClean="0"/>
              <a:t>Etc…</a:t>
            </a:r>
          </a:p>
          <a:p>
            <a:pPr lvl="1"/>
            <a:r>
              <a:rPr lang="en-US" dirty="0" smtClean="0"/>
              <a:t>By continuing in this fashion, you can obtain the balance in the account at the end of any given year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Interest Compounded Several Times per Year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interest </a:t>
            </a:r>
            <a:r>
              <a:rPr lang="en-US" i="1" dirty="0" smtClean="0"/>
              <a:t>r</a:t>
            </a:r>
            <a:r>
              <a:rPr lang="en-US" dirty="0" smtClean="0"/>
              <a:t> is compounded </a:t>
            </a:r>
            <a:r>
              <a:rPr lang="en-US" i="1" dirty="0" smtClean="0"/>
              <a:t>m</a:t>
            </a:r>
            <a:r>
              <a:rPr lang="en-US" dirty="0" smtClean="0"/>
              <a:t> times a year, the rate paid per period is </a:t>
            </a:r>
            <a:r>
              <a:rPr lang="en-US" i="1" dirty="0" smtClean="0"/>
              <a:t>r/m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For each integer k ≥ 1, P[k] = [the balance at the end of the </a:t>
            </a:r>
            <a:r>
              <a:rPr lang="en-US" dirty="0" err="1" smtClean="0"/>
              <a:t>kth</a:t>
            </a:r>
            <a:r>
              <a:rPr lang="en-US" dirty="0" smtClean="0"/>
              <a:t> period]</a:t>
            </a:r>
          </a:p>
          <a:p>
            <a:pPr lvl="1"/>
            <a:r>
              <a:rPr lang="en-US" dirty="0" smtClean="0"/>
              <a:t>The interest for the </a:t>
            </a:r>
            <a:r>
              <a:rPr lang="en-US" dirty="0" err="1" smtClean="0"/>
              <a:t>kth</a:t>
            </a:r>
            <a:r>
              <a:rPr lang="en-US" dirty="0" smtClean="0"/>
              <a:t> period must be                 P[k-1]*(</a:t>
            </a:r>
            <a:r>
              <a:rPr lang="en-US" i="1" dirty="0" err="1" smtClean="0"/>
              <a:t>i</a:t>
            </a:r>
            <a:r>
              <a:rPr lang="en-US" i="1" dirty="0" smtClean="0"/>
              <a:t>/m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The total balance at the end of period k can be expressed as: P[k] = P[k-1] + P[k-1]*(</a:t>
            </a:r>
            <a:r>
              <a:rPr lang="en-US" i="1" dirty="0" err="1" smtClean="0"/>
              <a:t>i</a:t>
            </a:r>
            <a:r>
              <a:rPr lang="en-US" i="1" dirty="0" smtClean="0"/>
              <a:t>/m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Simplified: P[k] = P[k-1]*(1+</a:t>
            </a:r>
            <a:r>
              <a:rPr lang="en-US" i="1" dirty="0" smtClean="0"/>
              <a:t>i/m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P[0] = $10,000.00   and   </a:t>
            </a:r>
            <a:r>
              <a:rPr lang="en-US" i="1" dirty="0" smtClean="0"/>
              <a:t>r</a:t>
            </a:r>
            <a:r>
              <a:rPr lang="en-US" dirty="0" smtClean="0"/>
              <a:t> = 3%, </a:t>
            </a:r>
            <a:r>
              <a:rPr lang="en-US" i="1" dirty="0" smtClean="0"/>
              <a:t>m</a:t>
            </a:r>
            <a:r>
              <a:rPr lang="en-US" dirty="0" smtClean="0"/>
              <a:t> = 4 (compounded quarterly)</a:t>
            </a:r>
          </a:p>
          <a:p>
            <a:pPr lvl="1"/>
            <a:r>
              <a:rPr lang="en-US" dirty="0" smtClean="0"/>
              <a:t>P[1 year] = ? Assuming no deposits or withdrawals</a:t>
            </a:r>
          </a:p>
          <a:p>
            <a:pPr lvl="2"/>
            <a:r>
              <a:rPr lang="en-US" dirty="0" smtClean="0"/>
              <a:t>P[k] = P[k-1]*(1+0.03/4) = P[k-1]*1.0075 for all integers k ≥ 1</a:t>
            </a:r>
          </a:p>
          <a:p>
            <a:pPr lvl="3"/>
            <a:r>
              <a:rPr lang="en-US" dirty="0" smtClean="0"/>
              <a:t>P[1] = P[0]*1.0075 = 10,075.00</a:t>
            </a:r>
          </a:p>
          <a:p>
            <a:pPr lvl="3"/>
            <a:r>
              <a:rPr lang="en-US" dirty="0" smtClean="0"/>
              <a:t>P[2] = P[1]*1.0075 = 10,150.56</a:t>
            </a:r>
          </a:p>
          <a:p>
            <a:pPr lvl="3"/>
            <a:r>
              <a:rPr lang="en-US" dirty="0" smtClean="0"/>
              <a:t>Etc…</a:t>
            </a:r>
          </a:p>
          <a:p>
            <a:pPr lvl="3"/>
            <a:r>
              <a:rPr lang="en-US" dirty="0" smtClean="0"/>
              <a:t>P[4] = P[3]*1.0075 = </a:t>
            </a:r>
            <a:r>
              <a:rPr lang="en-US" b="1" dirty="0" smtClean="0"/>
              <a:t>10,303.39</a:t>
            </a:r>
            <a:endParaRPr lang="en-US" dirty="0" smtClean="0"/>
          </a:p>
          <a:p>
            <a:pPr lvl="2"/>
            <a:r>
              <a:rPr lang="en-US" dirty="0" smtClean="0"/>
              <a:t>What is the </a:t>
            </a:r>
            <a:r>
              <a:rPr lang="en-US" b="1" dirty="0" smtClean="0"/>
              <a:t>A</a:t>
            </a:r>
            <a:r>
              <a:rPr lang="en-US" dirty="0" smtClean="0"/>
              <a:t>nnual </a:t>
            </a:r>
            <a:r>
              <a:rPr lang="en-US" b="1" dirty="0" smtClean="0"/>
              <a:t>P</a:t>
            </a:r>
            <a:r>
              <a:rPr lang="en-US" dirty="0" smtClean="0"/>
              <a:t>ercentage </a:t>
            </a:r>
            <a:r>
              <a:rPr lang="en-US" b="1" dirty="0" smtClean="0"/>
              <a:t>R</a:t>
            </a:r>
            <a:r>
              <a:rPr lang="en-US" dirty="0" smtClean="0"/>
              <a:t>ate (the rate of change in one year, </a:t>
            </a:r>
            <a:r>
              <a:rPr lang="en-US" b="1" dirty="0" smtClean="0"/>
              <a:t>APR</a:t>
            </a:r>
            <a:r>
              <a:rPr lang="en-US" dirty="0" smtClean="0"/>
              <a:t>)?</a:t>
            </a:r>
          </a:p>
          <a:p>
            <a:pPr lvl="3"/>
            <a:r>
              <a:rPr lang="en-US" dirty="0" smtClean="0"/>
              <a:t>The General formula for the change in one year is:</a:t>
            </a:r>
          </a:p>
          <a:p>
            <a:pPr lvl="3"/>
            <a:endParaRPr lang="en-US" dirty="0" smtClean="0"/>
          </a:p>
          <a:p>
            <a:pPr lvl="3">
              <a:buNone/>
            </a:pPr>
            <a:r>
              <a:rPr lang="en-US" dirty="0" smtClean="0"/>
              <a:t>	where </a:t>
            </a:r>
            <a:r>
              <a:rPr lang="en-US" i="1" dirty="0" smtClean="0"/>
              <a:t>y</a:t>
            </a:r>
            <a:r>
              <a:rPr lang="en-US" dirty="0" smtClean="0"/>
              <a:t> is expressed in years, not compounding periods</a:t>
            </a:r>
          </a:p>
          <a:p>
            <a:pPr lvl="4"/>
            <a:endParaRPr lang="en-US" dirty="0" smtClean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5562600"/>
            <a:ext cx="3629025" cy="38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 An Explicit Formula for Compound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balance in year </a:t>
            </a:r>
            <a:r>
              <a:rPr lang="en-US" i="1" dirty="0" smtClean="0"/>
              <a:t>k</a:t>
            </a:r>
            <a:r>
              <a:rPr lang="en-US" dirty="0" smtClean="0"/>
              <a:t> when interest is compounded annually is A[k] = (1+</a:t>
            </a:r>
            <a:r>
              <a:rPr lang="en-US" i="1" dirty="0" smtClean="0"/>
              <a:t>r</a:t>
            </a:r>
            <a:r>
              <a:rPr lang="en-US" dirty="0" smtClean="0"/>
              <a:t>)*A[k-1]</a:t>
            </a:r>
          </a:p>
          <a:p>
            <a:pPr lvl="1"/>
            <a:r>
              <a:rPr lang="en-US" dirty="0" smtClean="0"/>
              <a:t>This is a geometric sequence because each term is increased by a constant multiplier (the growth rate)</a:t>
            </a:r>
          </a:p>
          <a:p>
            <a:pPr lvl="1"/>
            <a:r>
              <a:rPr lang="en-US" dirty="0" smtClean="0"/>
              <a:t>Therefore, the explicit formula for compound annual interest is</a:t>
            </a:r>
          </a:p>
          <a:p>
            <a:pPr lvl="1"/>
            <a:r>
              <a:rPr lang="en-US" dirty="0" smtClean="0"/>
              <a:t>This formula can be used to calculate the balance at any stage in the account’s growth and can be used to solve for the time to achieve a specific balance </a:t>
            </a:r>
          </a:p>
          <a:p>
            <a:pPr lvl="2"/>
            <a:r>
              <a:rPr lang="en-US" dirty="0" smtClean="0"/>
              <a:t>Let the time in years be </a:t>
            </a:r>
            <a:r>
              <a:rPr lang="en-US" i="1" dirty="0" smtClean="0"/>
              <a:t>n </a:t>
            </a:r>
            <a:r>
              <a:rPr lang="en-US" dirty="0" smtClean="0"/>
              <a:t>and the desired balance be A[n]:</a:t>
            </a:r>
          </a:p>
          <a:p>
            <a:pPr lvl="3"/>
            <a:r>
              <a:rPr lang="en-US" dirty="0" smtClean="0"/>
              <a:t>                          so  </a:t>
            </a:r>
          </a:p>
          <a:p>
            <a:pPr lvl="3"/>
            <a:r>
              <a:rPr lang="en-US" dirty="0" smtClean="0"/>
              <a:t>                                               therefore </a:t>
            </a:r>
            <a:endParaRPr lang="en-US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7000" y="3886200"/>
            <a:ext cx="2486025" cy="304800"/>
          </a:xfrm>
          <a:prstGeom prst="rect">
            <a:avLst/>
          </a:prstGeom>
          <a:noFill/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5943600"/>
            <a:ext cx="1162050" cy="190500"/>
          </a:xfrm>
          <a:prstGeom prst="rect">
            <a:avLst/>
          </a:prstGeom>
          <a:noFill/>
        </p:spPr>
      </p:pic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00" y="5867400"/>
            <a:ext cx="847725" cy="371475"/>
          </a:xfrm>
          <a:prstGeom prst="rect">
            <a:avLst/>
          </a:prstGeom>
          <a:noFill/>
        </p:spPr>
      </p:pic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657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6096000"/>
            <a:ext cx="904875" cy="504825"/>
          </a:xfrm>
          <a:prstGeom prst="rect">
            <a:avLst/>
          </a:prstGeom>
          <a:noFill/>
        </p:spPr>
      </p:pic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659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6172200"/>
            <a:ext cx="2381250" cy="371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and Examples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use an example program and view source files, click </a:t>
            </a:r>
            <a:r>
              <a:rPr lang="en-US" dirty="0" smtClean="0">
                <a:hlinkClick r:id="rId3" action="ppaction://hlinkfile"/>
              </a:rPr>
              <a:t>here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general formula for the change in a population is            </a:t>
            </a:r>
          </a:p>
          <a:p>
            <a:pPr lvl="1"/>
            <a:r>
              <a:rPr lang="en-US" i="1" dirty="0" smtClean="0"/>
              <a:t>A </a:t>
            </a:r>
            <a:r>
              <a:rPr lang="en-US" dirty="0" smtClean="0"/>
              <a:t>is the rate of change in a population added to 1</a:t>
            </a:r>
          </a:p>
          <a:p>
            <a:pPr lvl="2"/>
            <a:r>
              <a:rPr lang="en-US" dirty="0" smtClean="0"/>
              <a:t>Ex: if rate of growth is 1%, A = 1.01</a:t>
            </a:r>
          </a:p>
          <a:p>
            <a:pPr lvl="1"/>
            <a:r>
              <a:rPr lang="en-US" i="1" dirty="0" smtClean="0"/>
              <a:t>P</a:t>
            </a:r>
            <a:r>
              <a:rPr lang="en-US" dirty="0" smtClean="0"/>
              <a:t> is the number of immigrants that enters a population each year</a:t>
            </a:r>
          </a:p>
          <a:p>
            <a:pPr lvl="1"/>
            <a:r>
              <a:rPr lang="en-US" dirty="0" smtClean="0"/>
              <a:t>A positive value of </a:t>
            </a:r>
            <a:r>
              <a:rPr lang="en-US" i="1" dirty="0" smtClean="0"/>
              <a:t>P</a:t>
            </a:r>
            <a:r>
              <a:rPr lang="en-US" dirty="0" smtClean="0"/>
              <a:t> indicates a net gain, negative indicates a net loss</a:t>
            </a:r>
          </a:p>
          <a:p>
            <a:pPr lvl="1"/>
            <a:r>
              <a:rPr lang="en-US" dirty="0" smtClean="0"/>
              <a:t>If </a:t>
            </a:r>
            <a:r>
              <a:rPr lang="en-US" i="1" dirty="0" smtClean="0"/>
              <a:t>A</a:t>
            </a:r>
            <a:r>
              <a:rPr lang="en-US" dirty="0" smtClean="0"/>
              <a:t> &gt; 1, there is growth due to births. If </a:t>
            </a:r>
            <a:r>
              <a:rPr lang="en-US" i="1" dirty="0" smtClean="0"/>
              <a:t>A</a:t>
            </a:r>
            <a:r>
              <a:rPr lang="en-US" dirty="0" smtClean="0"/>
              <a:t> &lt; 1, there are more deaths than births</a:t>
            </a:r>
          </a:p>
          <a:p>
            <a:r>
              <a:rPr lang="en-US" dirty="0" smtClean="0"/>
              <a:t>Your task is to write a program that models this relation based on user input. Happy coding!!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24200" y="2057400"/>
            <a:ext cx="1028700" cy="38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704</Words>
  <Application>Microsoft Office PowerPoint</Application>
  <PresentationFormat>On-screen Show (4:3)</PresentationFormat>
  <Paragraphs>66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Compound Interest</vt:lpstr>
      <vt:lpstr>Recursive Approach to Interest</vt:lpstr>
      <vt:lpstr>…Continued</vt:lpstr>
      <vt:lpstr>Calculating Values</vt:lpstr>
      <vt:lpstr>Interest Compounded Several Times per Year</vt:lpstr>
      <vt:lpstr>Calculations</vt:lpstr>
      <vt:lpstr>Finding An Explicit Formula for Compound Interest</vt:lpstr>
      <vt:lpstr>Sources and Examples</vt:lpstr>
      <vt:lpstr>Assignment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Compound Interest</dc:title>
  <dc:creator>Stinky Bear</dc:creator>
  <cp:lastModifiedBy>SETTINGS</cp:lastModifiedBy>
  <cp:revision>17</cp:revision>
  <dcterms:created xsi:type="dcterms:W3CDTF">2006-08-16T00:00:00Z</dcterms:created>
  <dcterms:modified xsi:type="dcterms:W3CDTF">2010-06-11T16:49:40Z</dcterms:modified>
</cp:coreProperties>
</file>