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89" r:id="rId19"/>
    <p:sldId id="280" r:id="rId20"/>
    <p:sldId id="281" r:id="rId21"/>
    <p:sldId id="282" r:id="rId22"/>
    <p:sldId id="283" r:id="rId23"/>
    <p:sldId id="284" r:id="rId24"/>
    <p:sldId id="285" r:id="rId25"/>
    <p:sldId id="286" r:id="rId26"/>
    <p:sldId id="287" r:id="rId27"/>
    <p:sldId id="288"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364FB8-2B24-476D-8BCC-5D8E2836DFF9}" type="datetimeFigureOut">
              <a:rPr lang="en-US" smtClean="0"/>
              <a:pPr/>
              <a:t>6/11/2010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1430E0-08AD-4745-A458-3C46B7B2D1C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51430E0-08AD-4745-A458-3C46B7B2D1CE}"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51430E0-08AD-4745-A458-3C46B7B2D1C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6/11/2010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6/11/2010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6/11/2010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Curriculum_Material/Presentation_Modules/SOLHRRWCC.pptx"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Sources/AckermannFunction.zip"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hyperlink" Target="../Sources/Fibonacci.zip"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Recurrence and Recursion</a:t>
            </a:r>
            <a:endParaRPr lang="en-US" dirty="0"/>
          </a:p>
        </p:txBody>
      </p:sp>
      <p:sp>
        <p:nvSpPr>
          <p:cNvPr id="3" name="Subtitle 2"/>
          <p:cNvSpPr>
            <a:spLocks noGrp="1"/>
          </p:cNvSpPr>
          <p:nvPr>
            <p:ph type="subTitle" idx="1"/>
          </p:nvPr>
        </p:nvSpPr>
        <p:spPr/>
        <p:txBody>
          <a:bodyPr/>
          <a:lstStyle/>
          <a:p>
            <a:r>
              <a:rPr lang="en-US" dirty="0" smtClean="0"/>
              <a:t>Introduced  through Computer Science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of Iteration</a:t>
            </a:r>
            <a:endParaRPr lang="en-US" dirty="0"/>
          </a:p>
        </p:txBody>
      </p:sp>
      <p:sp>
        <p:nvSpPr>
          <p:cNvPr id="3" name="Content Placeholder 2"/>
          <p:cNvSpPr>
            <a:spLocks noGrp="1"/>
          </p:cNvSpPr>
          <p:nvPr>
            <p:ph idx="1"/>
          </p:nvPr>
        </p:nvSpPr>
        <p:spPr>
          <a:xfrm>
            <a:off x="457200" y="1295400"/>
            <a:ext cx="8229600" cy="5181600"/>
          </a:xfrm>
        </p:spPr>
        <p:txBody>
          <a:bodyPr>
            <a:normAutofit/>
          </a:bodyPr>
          <a:lstStyle/>
          <a:p>
            <a:r>
              <a:rPr lang="en-US" dirty="0" smtClean="0"/>
              <a:t>This is the most simple method</a:t>
            </a:r>
          </a:p>
          <a:p>
            <a:pPr lvl="1"/>
            <a:r>
              <a:rPr lang="en-US" dirty="0" smtClean="0"/>
              <a:t>Start with the relation and the initial conditions and iterate it until you see a pattern in the sequence produced. Based on the pattern, guess the formula</a:t>
            </a:r>
          </a:p>
          <a:p>
            <a:pPr lvl="2"/>
            <a:r>
              <a:rPr lang="en-US" dirty="0" smtClean="0"/>
              <a:t>EX: for the relation “a[k] = a[k-1] + 2” and the condition a[0] = 1, find the formula</a:t>
            </a:r>
          </a:p>
          <a:p>
            <a:pPr lvl="2"/>
            <a:r>
              <a:rPr lang="en-US" dirty="0" smtClean="0"/>
              <a:t>Start with a few terms and substitute </a:t>
            </a:r>
            <a:r>
              <a:rPr lang="en-US" i="1" dirty="0" smtClean="0"/>
              <a:t>numerical expressions</a:t>
            </a:r>
            <a:r>
              <a:rPr lang="en-US" dirty="0" smtClean="0"/>
              <a:t> into each term instead of numbers</a:t>
            </a:r>
          </a:p>
          <a:p>
            <a:pPr lvl="3"/>
            <a:r>
              <a:rPr lang="en-US" dirty="0" smtClean="0"/>
              <a:t>a[1] = a[0] + 2 = 1 + 2</a:t>
            </a:r>
          </a:p>
          <a:p>
            <a:pPr lvl="3"/>
            <a:r>
              <a:rPr lang="en-US" dirty="0" smtClean="0"/>
              <a:t>a[2] = a[1] + 2 = (1 + 2) + 2 = 1 + 2 + 2 – eliminate parenthesis </a:t>
            </a:r>
          </a:p>
          <a:p>
            <a:pPr lvl="3"/>
            <a:r>
              <a:rPr lang="en-US" dirty="0" smtClean="0"/>
              <a:t>a[3] = a[2] + 2 = (1 + 2 + 2) +2 = 1+2+2+2</a:t>
            </a:r>
          </a:p>
          <a:p>
            <a:pPr lvl="3"/>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Iteration Continued</a:t>
            </a:r>
            <a:endParaRPr lang="en-US" dirty="0"/>
          </a:p>
        </p:txBody>
      </p:sp>
      <p:sp>
        <p:nvSpPr>
          <p:cNvPr id="3" name="Content Placeholder 2"/>
          <p:cNvSpPr>
            <a:spLocks noGrp="1"/>
          </p:cNvSpPr>
          <p:nvPr>
            <p:ph idx="1"/>
          </p:nvPr>
        </p:nvSpPr>
        <p:spPr/>
        <p:txBody>
          <a:bodyPr/>
          <a:lstStyle/>
          <a:p>
            <a:pPr lvl="1"/>
            <a:r>
              <a:rPr lang="en-US" dirty="0" smtClean="0"/>
              <a:t>By rewriting 1 + 2 + 2 + 2 as 1 + 3 * 2, and by noting that 3 is the index of a[3], a pattern can be observed</a:t>
            </a:r>
          </a:p>
          <a:p>
            <a:pPr lvl="2"/>
            <a:r>
              <a:rPr lang="en-US" dirty="0" smtClean="0"/>
              <a:t>It appears that the recurrence relation with a[0] = 1 is equivalent to the formula a[n] = 1 + 2n</a:t>
            </a:r>
          </a:p>
          <a:p>
            <a:pPr lvl="2"/>
            <a:r>
              <a:rPr lang="en-US" dirty="0" smtClean="0"/>
              <a:t>Note: this is only a guess. To be absolutely certain, you must prove the equivalence of the two formulae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Arithmetic Sequences</a:t>
            </a:r>
            <a:endParaRPr lang="en-US" dirty="0"/>
          </a:p>
        </p:txBody>
      </p:sp>
      <p:sp>
        <p:nvSpPr>
          <p:cNvPr id="3" name="Content Placeholder 2"/>
          <p:cNvSpPr>
            <a:spLocks noGrp="1"/>
          </p:cNvSpPr>
          <p:nvPr>
            <p:ph idx="1"/>
          </p:nvPr>
        </p:nvSpPr>
        <p:spPr/>
        <p:txBody>
          <a:bodyPr/>
          <a:lstStyle/>
          <a:p>
            <a:r>
              <a:rPr lang="en-US" dirty="0" smtClean="0"/>
              <a:t>A sequence “a[0], a[1], a[2]…” is an arithmetic sequence </a:t>
            </a:r>
            <a:r>
              <a:rPr lang="en-US" dirty="0" err="1" smtClean="0"/>
              <a:t>iff</a:t>
            </a:r>
            <a:r>
              <a:rPr lang="en-US" dirty="0" smtClean="0"/>
              <a:t> there is a constant, </a:t>
            </a:r>
            <a:r>
              <a:rPr lang="en-US" i="1" dirty="0" smtClean="0"/>
              <a:t>d</a:t>
            </a:r>
            <a:r>
              <a:rPr lang="en-US" dirty="0" smtClean="0"/>
              <a:t>, such that:</a:t>
            </a:r>
          </a:p>
          <a:p>
            <a:pPr lvl="1"/>
            <a:r>
              <a:rPr lang="en-US" dirty="0" smtClean="0"/>
              <a:t>a[k] = a[k-1] + d   for all integers K ≥ 1</a:t>
            </a:r>
          </a:p>
          <a:p>
            <a:pPr lvl="1"/>
            <a:r>
              <a:rPr lang="en-US" dirty="0" smtClean="0"/>
              <a:t>Or equivalently: a[n] = a[0] + d*n   for all integers n ≥ 0</a:t>
            </a:r>
          </a:p>
          <a:p>
            <a:pPr lvl="1"/>
            <a:r>
              <a:rPr lang="en-US" dirty="0" smtClean="0"/>
              <a:t>In an arithmetic sequence, each term equals the previous term plus a fixed constant</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Geometric Sequences</a:t>
            </a:r>
            <a:endParaRPr lang="en-US" dirty="0"/>
          </a:p>
        </p:txBody>
      </p:sp>
      <p:sp>
        <p:nvSpPr>
          <p:cNvPr id="3" name="Content Placeholder 2"/>
          <p:cNvSpPr>
            <a:spLocks noGrp="1"/>
          </p:cNvSpPr>
          <p:nvPr>
            <p:ph idx="1"/>
          </p:nvPr>
        </p:nvSpPr>
        <p:spPr/>
        <p:txBody>
          <a:bodyPr>
            <a:normAutofit lnSpcReduction="10000"/>
          </a:bodyPr>
          <a:lstStyle/>
          <a:p>
            <a:r>
              <a:rPr lang="en-US" dirty="0" smtClean="0"/>
              <a:t>A sequence is geometric </a:t>
            </a:r>
            <a:r>
              <a:rPr lang="en-US" dirty="0" err="1" smtClean="0"/>
              <a:t>iff</a:t>
            </a:r>
            <a:r>
              <a:rPr lang="en-US" dirty="0" smtClean="0"/>
              <a:t> there is a constant, </a:t>
            </a:r>
            <a:r>
              <a:rPr lang="en-US" i="1" dirty="0" smtClean="0"/>
              <a:t>r</a:t>
            </a:r>
            <a:r>
              <a:rPr lang="en-US" dirty="0" smtClean="0"/>
              <a:t>, such that:</a:t>
            </a:r>
          </a:p>
          <a:p>
            <a:pPr lvl="1"/>
            <a:r>
              <a:rPr lang="en-US" dirty="0" smtClean="0"/>
              <a:t>a[k] = r * a[k-1]   for all integers k ≥ 1</a:t>
            </a:r>
          </a:p>
          <a:p>
            <a:pPr lvl="1"/>
            <a:r>
              <a:rPr lang="en-US" dirty="0" smtClean="0"/>
              <a:t>Or a[n] = a[0] * r^n   for all integers n ≥ 0</a:t>
            </a:r>
          </a:p>
          <a:p>
            <a:pPr lvl="1"/>
            <a:r>
              <a:rPr lang="en-US" dirty="0" smtClean="0"/>
              <a:t>In a geometric sequence, each term equals the previous term times a fixed constant</a:t>
            </a:r>
          </a:p>
          <a:p>
            <a:pPr lvl="2"/>
            <a:r>
              <a:rPr lang="en-US" dirty="0" smtClean="0"/>
              <a:t>Unlike an arithmetic sequence, which is linear, a geometric sequence is </a:t>
            </a:r>
            <a:r>
              <a:rPr lang="en-US" i="1" dirty="0" smtClean="0"/>
              <a:t>exponential</a:t>
            </a:r>
            <a:r>
              <a:rPr lang="en-US" dirty="0" smtClean="0"/>
              <a:t> (the formula contains a variable as an exponent), which implies that it will change very rapidly</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Formulas to Simplify Solutions</a:t>
            </a:r>
            <a:endParaRPr lang="en-US" dirty="0"/>
          </a:p>
        </p:txBody>
      </p:sp>
      <p:sp>
        <p:nvSpPr>
          <p:cNvPr id="3" name="Content Placeholder 2"/>
          <p:cNvSpPr>
            <a:spLocks noGrp="1"/>
          </p:cNvSpPr>
          <p:nvPr>
            <p:ph idx="1"/>
          </p:nvPr>
        </p:nvSpPr>
        <p:spPr>
          <a:xfrm>
            <a:off x="228600" y="1600200"/>
            <a:ext cx="8763000" cy="4525963"/>
          </a:xfrm>
        </p:spPr>
        <p:txBody>
          <a:bodyPr>
            <a:normAutofit fontScale="92500" lnSpcReduction="20000"/>
          </a:bodyPr>
          <a:lstStyle/>
          <a:p>
            <a:r>
              <a:rPr lang="en-US" dirty="0" smtClean="0"/>
              <a:t>The Tower of Hanoi relation is M[k] = 2*m[k-1] +1 for all integers k ≥ 2. m[1] = 1</a:t>
            </a:r>
          </a:p>
          <a:p>
            <a:pPr lvl="1"/>
            <a:r>
              <a:rPr lang="en-US" dirty="0" smtClean="0"/>
              <a:t>By iteration, we find that:</a:t>
            </a:r>
          </a:p>
          <a:p>
            <a:pPr lvl="2"/>
            <a:r>
              <a:rPr lang="en-US" dirty="0" smtClean="0"/>
              <a:t>m[2] = 2m[1] + 1 = 2*1 + 1 = 2^1 + 1</a:t>
            </a:r>
          </a:p>
          <a:p>
            <a:pPr lvl="2"/>
            <a:r>
              <a:rPr lang="en-US" dirty="0" smtClean="0"/>
              <a:t>m[3] = 2m[2] + 1 = 2(2 + 1) + 1 = 2^2 + 2 + 1</a:t>
            </a:r>
          </a:p>
          <a:p>
            <a:pPr lvl="2"/>
            <a:r>
              <a:rPr lang="en-US" dirty="0" smtClean="0"/>
              <a:t>m[4] = 2m[3] + 1 = 2(2^2 + 2 + 1) = 2^3 + 2^2 + 2 + 1</a:t>
            </a:r>
          </a:p>
          <a:p>
            <a:pPr lvl="1"/>
            <a:r>
              <a:rPr lang="en-US" dirty="0" smtClean="0"/>
              <a:t>It seems that each term, m[k] equals the sum of successive powers of two, (2^(k-1)+…+2^2+2^1+2^0)</a:t>
            </a:r>
          </a:p>
          <a:p>
            <a:pPr lvl="2"/>
            <a:r>
              <a:rPr lang="en-US" dirty="0" smtClean="0"/>
              <a:t>By the formula for the sum of a geometric sequence,	       we find that the sum equals </a:t>
            </a:r>
          </a:p>
          <a:p>
            <a:pPr lvl="2"/>
            <a:r>
              <a:rPr lang="en-US" dirty="0" smtClean="0"/>
              <a:t>The same process can be used to sum an arithmetic sequence using it’s respective formula</a:t>
            </a:r>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467600" y="4572000"/>
            <a:ext cx="523875" cy="361950"/>
          </a:xfrm>
          <a:prstGeom prst="rect">
            <a:avLst/>
          </a:prstGeom>
          <a:noFill/>
        </p:spPr>
      </p:pic>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1"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4267200" y="4800600"/>
            <a:ext cx="971550" cy="3429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Checking Correctness with Induction</a:t>
            </a:r>
            <a:endParaRPr lang="en-US" dirty="0"/>
          </a:p>
        </p:txBody>
      </p:sp>
      <p:sp>
        <p:nvSpPr>
          <p:cNvPr id="3" name="Content Placeholder 2"/>
          <p:cNvSpPr>
            <a:spLocks noGrp="1"/>
          </p:cNvSpPr>
          <p:nvPr>
            <p:ph idx="1"/>
          </p:nvPr>
        </p:nvSpPr>
        <p:spPr/>
        <p:txBody>
          <a:bodyPr>
            <a:normAutofit lnSpcReduction="10000"/>
          </a:bodyPr>
          <a:lstStyle/>
          <a:p>
            <a:r>
              <a:rPr lang="en-US" dirty="0" smtClean="0"/>
              <a:t>It is possible to make mistaken assumptions when solving for a recurrence relation, so its correctness must be verified</a:t>
            </a:r>
          </a:p>
          <a:p>
            <a:pPr lvl="2"/>
            <a:r>
              <a:rPr lang="en-US" dirty="0" smtClean="0"/>
              <a:t>First, show the formula holds to the relation for the first term a[1]</a:t>
            </a:r>
          </a:p>
          <a:p>
            <a:pPr lvl="2"/>
            <a:r>
              <a:rPr lang="en-US" dirty="0" smtClean="0"/>
              <a:t>Second, show that for all integers k ≥ 1, if the formula holds for n = k in a[n], then it holds for n = k+1</a:t>
            </a:r>
          </a:p>
          <a:p>
            <a:pPr lvl="1"/>
            <a:r>
              <a:rPr lang="en-US" dirty="0" smtClean="0"/>
              <a:t>The format of a proof by induction and the procedures by which the terms to be proven equivalent are compared with one another are detailed in an accompanying module</a:t>
            </a:r>
          </a:p>
        </p:txBody>
      </p:sp>
      <p:sp>
        <p:nvSpPr>
          <p:cNvPr id="44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Discovering that an Explicit Formula is Incorrect</a:t>
            </a:r>
            <a:endParaRPr lang="en-US" dirty="0"/>
          </a:p>
        </p:txBody>
      </p:sp>
      <p:sp>
        <p:nvSpPr>
          <p:cNvPr id="3" name="Content Placeholder 2"/>
          <p:cNvSpPr>
            <a:spLocks noGrp="1"/>
          </p:cNvSpPr>
          <p:nvPr>
            <p:ph idx="1"/>
          </p:nvPr>
        </p:nvSpPr>
        <p:spPr>
          <a:xfrm>
            <a:off x="457200" y="1600200"/>
            <a:ext cx="8382000" cy="4525963"/>
          </a:xfrm>
        </p:spPr>
        <p:txBody>
          <a:bodyPr/>
          <a:lstStyle/>
          <a:p>
            <a:r>
              <a:rPr lang="en-US" dirty="0" smtClean="0"/>
              <a:t>Given c[k] = 2c[k-1] + k   for all integers k ≥ 1   with  c[0] = 1</a:t>
            </a:r>
          </a:p>
          <a:p>
            <a:pPr lvl="1"/>
            <a:r>
              <a:rPr lang="en-US" dirty="0" smtClean="0"/>
              <a:t>Is the formula “c[n] = 2^n + n   for all integers n ≥ 0” correct?</a:t>
            </a:r>
          </a:p>
          <a:p>
            <a:pPr lvl="2"/>
            <a:r>
              <a:rPr lang="en-US" dirty="0" smtClean="0"/>
              <a:t>Basis step: c[0] = 1   and   2^0 + 1 = 1</a:t>
            </a:r>
          </a:p>
          <a:p>
            <a:pPr lvl="2"/>
            <a:r>
              <a:rPr lang="en-US" dirty="0" smtClean="0"/>
              <a:t>Inductive step: c[k] = 2^k + k for some integer k ≥ 0</a:t>
            </a:r>
          </a:p>
          <a:p>
            <a:pPr lvl="2"/>
            <a:r>
              <a:rPr lang="en-US" dirty="0" smtClean="0"/>
              <a:t>We must show: c[k+1] = 2^(k+1) + (k+1) </a:t>
            </a:r>
          </a:p>
          <a:p>
            <a:pPr lvl="3"/>
            <a:r>
              <a:rPr lang="en-US" dirty="0" smtClean="0"/>
              <a:t>c[k+1] = 2c[k] + (K + 1) – By the recurrence relationship</a:t>
            </a:r>
          </a:p>
          <a:p>
            <a:pPr lvl="3"/>
            <a:r>
              <a:rPr lang="en-US" dirty="0" smtClean="0"/>
              <a:t>c[k+1] =2(2^k + k) + (k+1) – We assume c[k] = 2^k + k </a:t>
            </a:r>
          </a:p>
          <a:p>
            <a:pPr lvl="3"/>
            <a:r>
              <a:rPr lang="en-US" dirty="0" smtClean="0"/>
              <a:t>c[k+1] = 2^(k+1) + 3k + 1 – Basic algebra</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sp>
        <p:nvSpPr>
          <p:cNvPr id="3" name="Content Placeholder 2"/>
          <p:cNvSpPr>
            <a:spLocks noGrp="1"/>
          </p:cNvSpPr>
          <p:nvPr>
            <p:ph idx="1"/>
          </p:nvPr>
        </p:nvSpPr>
        <p:spPr/>
        <p:txBody>
          <a:bodyPr/>
          <a:lstStyle/>
          <a:p>
            <a:pPr lvl="2"/>
            <a:r>
              <a:rPr lang="en-US" dirty="0" smtClean="0"/>
              <a:t>Now we must show                                          holds true</a:t>
            </a:r>
          </a:p>
          <a:p>
            <a:pPr lvl="3"/>
            <a:r>
              <a:rPr lang="en-US" dirty="0" smtClean="0"/>
              <a:t>However, this simplifies algebraically to  2*k = 0 meaning that k = 0</a:t>
            </a:r>
          </a:p>
          <a:p>
            <a:pPr lvl="2"/>
            <a:r>
              <a:rPr lang="en-US" dirty="0" smtClean="0"/>
              <a:t>The reason this makes the relation false is deceptively simple. </a:t>
            </a:r>
            <a:r>
              <a:rPr lang="en-US" i="1" dirty="0" smtClean="0"/>
              <a:t>k </a:t>
            </a:r>
            <a:r>
              <a:rPr lang="en-US" dirty="0" smtClean="0"/>
              <a:t>is meant to be any non-negative integer. The fact that it only equals zero means that it cannot satisfy the sequence defined by the recurrence relationship</a:t>
            </a:r>
            <a:endParaRPr lang="en-US" dirty="0"/>
          </a:p>
        </p:txBody>
      </p:sp>
      <p:sp>
        <p:nvSpPr>
          <p:cNvPr id="460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608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191000" y="1752600"/>
            <a:ext cx="2743200" cy="2286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Interesting Case</a:t>
            </a:r>
            <a:endParaRPr lang="en-US" dirty="0"/>
          </a:p>
        </p:txBody>
      </p:sp>
      <p:sp>
        <p:nvSpPr>
          <p:cNvPr id="3" name="Content Placeholder 2"/>
          <p:cNvSpPr>
            <a:spLocks noGrp="1"/>
          </p:cNvSpPr>
          <p:nvPr>
            <p:ph idx="1"/>
          </p:nvPr>
        </p:nvSpPr>
        <p:spPr/>
        <p:txBody>
          <a:bodyPr/>
          <a:lstStyle/>
          <a:p>
            <a:r>
              <a:rPr lang="en-US" dirty="0" smtClean="0"/>
              <a:t>If you would like to see some more complicated techniques, one of which will let you solve the Fibonacci sequence, check </a:t>
            </a:r>
            <a:r>
              <a:rPr lang="en-US" dirty="0" smtClean="0">
                <a:hlinkClick r:id="rId2" action="ppaction://hlinkpres?slideindex=1&amp;slidetitle="/>
              </a:rPr>
              <a:t>this</a:t>
            </a:r>
            <a:r>
              <a:rPr lang="en-US" dirty="0" smtClean="0"/>
              <a:t> out</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Aspects of Recursion</a:t>
            </a:r>
            <a:endParaRPr lang="en-US" dirty="0"/>
          </a:p>
        </p:txBody>
      </p:sp>
      <p:sp>
        <p:nvSpPr>
          <p:cNvPr id="3" name="Content Placeholder 2"/>
          <p:cNvSpPr>
            <a:spLocks noGrp="1"/>
          </p:cNvSpPr>
          <p:nvPr>
            <p:ph idx="1"/>
          </p:nvPr>
        </p:nvSpPr>
        <p:spPr/>
        <p:txBody>
          <a:bodyPr/>
          <a:lstStyle/>
          <a:p>
            <a:r>
              <a:rPr lang="en-US" dirty="0" smtClean="0"/>
              <a:t>Recursive thinking can be applied to sets of any kind</a:t>
            </a:r>
          </a:p>
          <a:p>
            <a:pPr lvl="1"/>
            <a:r>
              <a:rPr lang="en-US" dirty="0" smtClean="0"/>
              <a:t>There are three formal requirements to apply recursion</a:t>
            </a:r>
          </a:p>
          <a:p>
            <a:pPr lvl="2"/>
            <a:r>
              <a:rPr lang="en-US" dirty="0" smtClean="0"/>
              <a:t>Base: A statement that certain objects belong to a set</a:t>
            </a:r>
          </a:p>
          <a:p>
            <a:pPr lvl="2"/>
            <a:r>
              <a:rPr lang="en-US" dirty="0" smtClean="0"/>
              <a:t>Recursion: A collection of rules indicating how to form new set objects from those already in the set</a:t>
            </a:r>
          </a:p>
          <a:p>
            <a:pPr lvl="2"/>
            <a:r>
              <a:rPr lang="en-US" dirty="0" smtClean="0"/>
              <a:t>Restriction: A statement that no other objects are in the set except for those already defined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Recursively Defined Sequences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Three ways to define a sequence:</a:t>
            </a:r>
          </a:p>
          <a:p>
            <a:pPr lvl="1"/>
            <a:r>
              <a:rPr lang="en-US" dirty="0" smtClean="0"/>
              <a:t>Informal: write the first few terms, expecting the pattern to be obvious</a:t>
            </a:r>
          </a:p>
          <a:p>
            <a:pPr lvl="1"/>
            <a:r>
              <a:rPr lang="en-US" dirty="0" smtClean="0"/>
              <a:t>Traditional: write a formula to describe the sequence</a:t>
            </a:r>
          </a:p>
          <a:p>
            <a:pPr lvl="1"/>
            <a:r>
              <a:rPr lang="en-US" dirty="0" smtClean="0"/>
              <a:t>Computer Science: use a recurrence relationship</a:t>
            </a:r>
          </a:p>
          <a:p>
            <a:pPr lvl="2"/>
            <a:r>
              <a:rPr lang="en-US" dirty="0" smtClean="0"/>
              <a:t>Write a formula to relate each future term to a number of past terms</a:t>
            </a:r>
          </a:p>
          <a:p>
            <a:pPr lvl="2"/>
            <a:r>
              <a:rPr lang="en-US" dirty="0" smtClean="0"/>
              <a:t>Specify initial conditions, the first few values needed to satisfy the formula</a:t>
            </a:r>
          </a:p>
          <a:p>
            <a:pPr lvl="2"/>
            <a:r>
              <a:rPr lang="en-US" dirty="0" smtClean="0"/>
              <a:t>EX:                       is the recurrence relationship and                  are the initial conditions required to calculate the sequence</a:t>
            </a:r>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133600" y="5105400"/>
            <a:ext cx="1280160" cy="381000"/>
          </a:xfrm>
          <a:prstGeom prst="rect">
            <a:avLst/>
          </a:prstGeom>
          <a:noFill/>
        </p:spPr>
      </p:pic>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391400" y="5105400"/>
            <a:ext cx="1005840" cy="38100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Simple Example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There are certain combinations of parenthesis that are illegal, like ()))</a:t>
            </a:r>
          </a:p>
          <a:p>
            <a:pPr lvl="1"/>
            <a:r>
              <a:rPr lang="en-US" dirty="0" smtClean="0"/>
              <a:t>To build a set of parenthesis that contains only legal combinations, use the following recursive definition</a:t>
            </a:r>
          </a:p>
          <a:p>
            <a:pPr lvl="2"/>
            <a:r>
              <a:rPr lang="en-US" dirty="0" smtClean="0"/>
              <a:t>Base: () is in set P</a:t>
            </a:r>
          </a:p>
          <a:p>
            <a:pPr lvl="2"/>
            <a:r>
              <a:rPr lang="en-US" dirty="0" smtClean="0"/>
              <a:t>Recursion:</a:t>
            </a:r>
          </a:p>
          <a:p>
            <a:pPr lvl="3"/>
            <a:r>
              <a:rPr lang="en-US" dirty="0" smtClean="0"/>
              <a:t>If </a:t>
            </a:r>
            <a:r>
              <a:rPr lang="en-US" i="1" dirty="0" smtClean="0"/>
              <a:t>E</a:t>
            </a:r>
            <a:r>
              <a:rPr lang="en-US" dirty="0" smtClean="0"/>
              <a:t> is in P, so is (</a:t>
            </a:r>
            <a:r>
              <a:rPr lang="en-US" i="1" dirty="0" smtClean="0"/>
              <a:t>E</a:t>
            </a:r>
            <a:r>
              <a:rPr lang="en-US" dirty="0" smtClean="0"/>
              <a:t>)</a:t>
            </a:r>
          </a:p>
          <a:p>
            <a:pPr lvl="3"/>
            <a:r>
              <a:rPr lang="en-US" dirty="0" smtClean="0"/>
              <a:t>If </a:t>
            </a:r>
            <a:r>
              <a:rPr lang="en-US" i="1" dirty="0" smtClean="0"/>
              <a:t>E </a:t>
            </a:r>
            <a:r>
              <a:rPr lang="en-US" dirty="0" smtClean="0"/>
              <a:t>and</a:t>
            </a:r>
            <a:r>
              <a:rPr lang="en-US" i="1" dirty="0" smtClean="0"/>
              <a:t> F</a:t>
            </a:r>
            <a:r>
              <a:rPr lang="en-US" dirty="0" smtClean="0"/>
              <a:t> are in P, so is </a:t>
            </a:r>
            <a:r>
              <a:rPr lang="en-US" i="1" dirty="0" smtClean="0"/>
              <a:t>EF</a:t>
            </a:r>
            <a:endParaRPr lang="en-US" dirty="0" smtClean="0"/>
          </a:p>
          <a:p>
            <a:pPr lvl="2"/>
            <a:r>
              <a:rPr lang="en-US" dirty="0" smtClean="0"/>
              <a:t>Restriction: Only combinations derived from the given rules are in P</a:t>
            </a:r>
          </a:p>
          <a:p>
            <a:pPr lvl="3"/>
            <a:r>
              <a:rPr lang="en-US" dirty="0" smtClean="0"/>
              <a:t>By this definition, the combinations (), ()(), (())(), (()()), and others can be formed, so the set is infinite</a:t>
            </a:r>
          </a:p>
          <a:p>
            <a:pPr lvl="3"/>
            <a:r>
              <a:rPr lang="en-US" dirty="0" smtClean="0"/>
              <a:t>This method is recursive because you start with the initial condition () and use a well-defined procedure to obtain the set</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Proving Properties of Recursive Sets</a:t>
            </a:r>
            <a:endParaRPr lang="en-US" dirty="0"/>
          </a:p>
        </p:txBody>
      </p:sp>
      <p:sp>
        <p:nvSpPr>
          <p:cNvPr id="3" name="Content Placeholder 2"/>
          <p:cNvSpPr>
            <a:spLocks noGrp="1"/>
          </p:cNvSpPr>
          <p:nvPr>
            <p:ph idx="1"/>
          </p:nvPr>
        </p:nvSpPr>
        <p:spPr>
          <a:xfrm>
            <a:off x="228600" y="1600200"/>
            <a:ext cx="8534400" cy="4525963"/>
          </a:xfrm>
        </p:spPr>
        <p:txBody>
          <a:bodyPr>
            <a:normAutofit fontScale="92500"/>
          </a:bodyPr>
          <a:lstStyle/>
          <a:p>
            <a:r>
              <a:rPr lang="en-US" dirty="0" smtClean="0"/>
              <a:t>A process called structural induction  is used to prove recursively defined sets</a:t>
            </a:r>
          </a:p>
          <a:p>
            <a:pPr lvl="1"/>
            <a:r>
              <a:rPr lang="en-US" dirty="0" smtClean="0"/>
              <a:t>Let S be a recursively defined set with some property that is to be proven for every element of the set. The following must be done:</a:t>
            </a:r>
          </a:p>
          <a:p>
            <a:pPr lvl="2"/>
            <a:r>
              <a:rPr lang="en-US" dirty="0" smtClean="0"/>
              <a:t>1. Show that each object in the base satisfies the property</a:t>
            </a:r>
          </a:p>
          <a:p>
            <a:pPr lvl="2"/>
            <a:r>
              <a:rPr lang="en-US" dirty="0" smtClean="0"/>
              <a:t>2. Show that for each rule in recursion, if the rule is applied to an object that satisfies the property, then the object defined by the rule also satisfies the property</a:t>
            </a:r>
          </a:p>
          <a:p>
            <a:pPr lvl="2"/>
            <a:r>
              <a:rPr lang="en-US" dirty="0" smtClean="0"/>
              <a:t>Because only the objects defined by the base and the rules are in S, all of the objects in S must satisfy the property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Proving the Set of Legal Parenthesis</a:t>
            </a:r>
            <a:endParaRPr lang="en-US" dirty="0"/>
          </a:p>
        </p:txBody>
      </p:sp>
      <p:sp>
        <p:nvSpPr>
          <p:cNvPr id="3" name="Content Placeholder 2"/>
          <p:cNvSpPr>
            <a:spLocks noGrp="1"/>
          </p:cNvSpPr>
          <p:nvPr>
            <p:ph idx="1"/>
          </p:nvPr>
        </p:nvSpPr>
        <p:spPr>
          <a:xfrm>
            <a:off x="0" y="1295400"/>
            <a:ext cx="8991600" cy="4830763"/>
          </a:xfrm>
        </p:spPr>
        <p:txBody>
          <a:bodyPr>
            <a:normAutofit fontScale="92500"/>
          </a:bodyPr>
          <a:lstStyle/>
          <a:p>
            <a:r>
              <a:rPr lang="en-US" dirty="0" smtClean="0"/>
              <a:t>Let the property of the set be “The parenthesis configuration has an equal number of left and right parenthesis”</a:t>
            </a:r>
          </a:p>
          <a:p>
            <a:pPr lvl="1"/>
            <a:r>
              <a:rPr lang="en-US" dirty="0" smtClean="0"/>
              <a:t>The Base of P is () which has 1 left and 1 right parenthesis</a:t>
            </a:r>
          </a:p>
          <a:p>
            <a:pPr lvl="1"/>
            <a:r>
              <a:rPr lang="en-US" dirty="0" smtClean="0"/>
              <a:t>Proof of Recursion</a:t>
            </a:r>
          </a:p>
          <a:p>
            <a:pPr lvl="2"/>
            <a:r>
              <a:rPr lang="en-US" dirty="0" smtClean="0"/>
              <a:t>If </a:t>
            </a:r>
            <a:r>
              <a:rPr lang="en-US" i="1" dirty="0" smtClean="0"/>
              <a:t>E</a:t>
            </a:r>
            <a:r>
              <a:rPr lang="en-US" dirty="0" smtClean="0"/>
              <a:t> is in the set, it satisfies the property, so (</a:t>
            </a:r>
            <a:r>
              <a:rPr lang="en-US" i="1" dirty="0" smtClean="0"/>
              <a:t>E</a:t>
            </a:r>
            <a:r>
              <a:rPr lang="en-US" dirty="0" smtClean="0"/>
              <a:t>) also must satisfy the property because 1 left and 1 right parenthesis are added</a:t>
            </a:r>
          </a:p>
          <a:p>
            <a:pPr lvl="2"/>
            <a:r>
              <a:rPr lang="en-US" dirty="0" smtClean="0"/>
              <a:t>If </a:t>
            </a:r>
            <a:r>
              <a:rPr lang="en-US" i="1" dirty="0" smtClean="0"/>
              <a:t>E</a:t>
            </a:r>
            <a:r>
              <a:rPr lang="en-US" dirty="0" smtClean="0"/>
              <a:t> and </a:t>
            </a:r>
            <a:r>
              <a:rPr lang="en-US" i="1" dirty="0" smtClean="0"/>
              <a:t>F</a:t>
            </a:r>
            <a:r>
              <a:rPr lang="en-US" dirty="0" smtClean="0"/>
              <a:t> are in the set, then they have </a:t>
            </a:r>
            <a:r>
              <a:rPr lang="en-US" i="1" dirty="0" smtClean="0"/>
              <a:t>n</a:t>
            </a:r>
            <a:r>
              <a:rPr lang="en-US" dirty="0" smtClean="0"/>
              <a:t> and </a:t>
            </a:r>
            <a:r>
              <a:rPr lang="en-US" i="1" dirty="0" smtClean="0"/>
              <a:t>m</a:t>
            </a:r>
            <a:r>
              <a:rPr lang="en-US" dirty="0" smtClean="0"/>
              <a:t> pairs of parenthesis, respectively. Therefore, </a:t>
            </a:r>
            <a:r>
              <a:rPr lang="en-US" i="1" dirty="0" smtClean="0"/>
              <a:t>EF</a:t>
            </a:r>
            <a:r>
              <a:rPr lang="en-US" dirty="0" smtClean="0"/>
              <a:t>, which is simply </a:t>
            </a:r>
            <a:r>
              <a:rPr lang="en-US" i="1" dirty="0" smtClean="0"/>
              <a:t>E </a:t>
            </a:r>
            <a:r>
              <a:rPr lang="en-US" dirty="0" smtClean="0"/>
              <a:t>and </a:t>
            </a:r>
            <a:r>
              <a:rPr lang="en-US" i="1" dirty="0" smtClean="0"/>
              <a:t>F</a:t>
            </a:r>
            <a:r>
              <a:rPr lang="en-US" dirty="0" smtClean="0"/>
              <a:t> placed next to each other, must have </a:t>
            </a:r>
            <a:r>
              <a:rPr lang="en-US" i="1" dirty="0" smtClean="0"/>
              <a:t>n</a:t>
            </a:r>
            <a:r>
              <a:rPr lang="en-US" dirty="0" smtClean="0"/>
              <a:t> + </a:t>
            </a:r>
            <a:r>
              <a:rPr lang="en-US" i="1" dirty="0" smtClean="0"/>
              <a:t>m</a:t>
            </a:r>
            <a:r>
              <a:rPr lang="en-US" dirty="0" smtClean="0"/>
              <a:t> pairs</a:t>
            </a:r>
          </a:p>
          <a:p>
            <a:pPr lvl="2"/>
            <a:r>
              <a:rPr lang="en-US" dirty="0" smtClean="0"/>
              <a:t>Therefore, all of the elements in P satisfy the property</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Recursive Sums and Products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recursive forms of sums and products are designed to specify the order in which they are to be computed</a:t>
            </a:r>
          </a:p>
          <a:p>
            <a:pPr lvl="1"/>
            <a:r>
              <a:rPr lang="en-US" dirty="0" smtClean="0"/>
              <a:t>EX:                                </a:t>
            </a:r>
          </a:p>
          <a:p>
            <a:pPr lvl="2"/>
            <a:r>
              <a:rPr lang="en-US" dirty="0" smtClean="0"/>
              <a:t>If you began with a value of 4 for n, and you continued to recursively expand this product form, you would end with ((a[1]*a[2])*a[3])*a[4] which is a precise definition of the order by which the product is calculated</a:t>
            </a:r>
          </a:p>
          <a:p>
            <a:pPr lvl="2"/>
            <a:r>
              <a:rPr lang="en-US" dirty="0" smtClean="0"/>
              <a:t>This form applies to both sums and products and is the method of choice when using algorithms to compute them. It is also used with induction to establish properties of finite sets</a:t>
            </a:r>
          </a:p>
          <a:p>
            <a:pPr lvl="3"/>
            <a:r>
              <a:rPr lang="en-US" dirty="0" smtClean="0"/>
              <a:t>The following code is used to recursively sum a set</a:t>
            </a:r>
            <a:endParaRPr lang="en-US" dirty="0"/>
          </a:p>
        </p:txBody>
      </p:sp>
      <p:sp>
        <p:nvSpPr>
          <p:cNvPr id="645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4513"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828800" y="2667000"/>
            <a:ext cx="2333625" cy="495300"/>
          </a:xfrm>
          <a:prstGeom prst="rect">
            <a:avLst/>
          </a:prstGeom>
          <a:noFill/>
        </p:spPr>
      </p:pic>
      <p:sp>
        <p:nvSpPr>
          <p:cNvPr id="6" name="TextBox 5"/>
          <p:cNvSpPr txBox="1"/>
          <p:nvPr/>
        </p:nvSpPr>
        <p:spPr>
          <a:xfrm>
            <a:off x="3581400" y="5791200"/>
            <a:ext cx="1348446" cy="830997"/>
          </a:xfrm>
          <a:prstGeom prst="rect">
            <a:avLst/>
          </a:prstGeom>
          <a:noFill/>
        </p:spPr>
        <p:txBody>
          <a:bodyPr wrap="none" rtlCol="0">
            <a:spAutoFit/>
          </a:bodyPr>
          <a:lstStyle/>
          <a:p>
            <a:r>
              <a:rPr lang="en-US" sz="1200" i="1" dirty="0" smtClean="0"/>
              <a:t>Sum</a:t>
            </a:r>
            <a:r>
              <a:rPr lang="en-US" sz="1200" dirty="0" smtClean="0"/>
              <a:t>:=0</a:t>
            </a:r>
          </a:p>
          <a:p>
            <a:r>
              <a:rPr lang="en-US" sz="1200" b="1" dirty="0" smtClean="0"/>
              <a:t>For </a:t>
            </a:r>
            <a:r>
              <a:rPr lang="en-US" sz="1200" dirty="0" smtClean="0"/>
              <a:t>k:= 1 </a:t>
            </a:r>
            <a:r>
              <a:rPr lang="en-US" sz="1200" b="1" dirty="0" smtClean="0"/>
              <a:t>to</a:t>
            </a:r>
            <a:r>
              <a:rPr lang="en-US" sz="1200" dirty="0" smtClean="0"/>
              <a:t> n</a:t>
            </a:r>
          </a:p>
          <a:p>
            <a:r>
              <a:rPr lang="en-US" sz="1200" b="1" dirty="0" smtClean="0"/>
              <a:t>    </a:t>
            </a:r>
            <a:r>
              <a:rPr lang="en-US" sz="1200" i="1" dirty="0" smtClean="0"/>
              <a:t>sum</a:t>
            </a:r>
            <a:r>
              <a:rPr lang="en-US" sz="1200" dirty="0" smtClean="0"/>
              <a:t>:=</a:t>
            </a:r>
            <a:r>
              <a:rPr lang="en-US" sz="1200" i="1" dirty="0" smtClean="0"/>
              <a:t>sum</a:t>
            </a:r>
            <a:r>
              <a:rPr lang="en-US" sz="1200" dirty="0" smtClean="0"/>
              <a:t> + a[k]</a:t>
            </a:r>
          </a:p>
          <a:p>
            <a:r>
              <a:rPr lang="en-US" sz="1200" b="1" dirty="0" smtClean="0"/>
              <a:t>Next</a:t>
            </a:r>
            <a:r>
              <a:rPr lang="en-US" sz="1200" dirty="0" smtClean="0"/>
              <a:t> k</a:t>
            </a:r>
            <a:endParaRPr lang="en-US" sz="1200" b="1"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Recursive Unions and Intersections</a:t>
            </a:r>
            <a:endParaRPr lang="en-US" dirty="0"/>
          </a:p>
        </p:txBody>
      </p:sp>
      <p:sp>
        <p:nvSpPr>
          <p:cNvPr id="3" name="Content Placeholder 2"/>
          <p:cNvSpPr>
            <a:spLocks noGrp="1"/>
          </p:cNvSpPr>
          <p:nvPr>
            <p:ph idx="1"/>
          </p:nvPr>
        </p:nvSpPr>
        <p:spPr>
          <a:xfrm>
            <a:off x="228600" y="1371600"/>
            <a:ext cx="8686800" cy="4953000"/>
          </a:xfrm>
        </p:spPr>
        <p:txBody>
          <a:bodyPr/>
          <a:lstStyle/>
          <a:p>
            <a:r>
              <a:rPr lang="en-US" dirty="0" smtClean="0"/>
              <a:t>Without diving into the definition of unions and intersections, they can be expanded recursively in the same way sums and products can be</a:t>
            </a:r>
          </a:p>
          <a:p>
            <a:pPr lvl="1"/>
            <a:r>
              <a:rPr lang="en-US" dirty="0" smtClean="0"/>
              <a:t>EX:</a:t>
            </a:r>
          </a:p>
          <a:p>
            <a:pPr lvl="2"/>
            <a:r>
              <a:rPr lang="en-US" dirty="0" smtClean="0"/>
              <a:t>This definition can also be used to prove properties with induction and applies to both unions and intersections</a:t>
            </a:r>
          </a:p>
          <a:p>
            <a:pPr lvl="2"/>
            <a:r>
              <a:rPr lang="en-US" dirty="0" smtClean="0"/>
              <a:t>As with recursive sums and products, this form specifies the order by which unions and intersections are to be performed, which is necessary to compute them using an algorithm </a:t>
            </a:r>
            <a:endParaRPr lang="en-US" dirty="0"/>
          </a:p>
        </p:txBody>
      </p:sp>
      <p:sp>
        <p:nvSpPr>
          <p:cNvPr id="747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4753"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676400" y="2895600"/>
            <a:ext cx="2457450" cy="4953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Recursive Functions</a:t>
            </a:r>
            <a:endParaRPr lang="en-US" dirty="0"/>
          </a:p>
        </p:txBody>
      </p:sp>
      <p:sp>
        <p:nvSpPr>
          <p:cNvPr id="3" name="Content Placeholder 2"/>
          <p:cNvSpPr>
            <a:spLocks noGrp="1"/>
          </p:cNvSpPr>
          <p:nvPr>
            <p:ph idx="1"/>
          </p:nvPr>
        </p:nvSpPr>
        <p:spPr/>
        <p:txBody>
          <a:bodyPr>
            <a:normAutofit lnSpcReduction="10000"/>
          </a:bodyPr>
          <a:lstStyle/>
          <a:p>
            <a:r>
              <a:rPr lang="en-US" dirty="0" smtClean="0"/>
              <a:t>A function is recursive if it refers to itself in its definition</a:t>
            </a:r>
          </a:p>
          <a:p>
            <a:pPr lvl="1"/>
            <a:r>
              <a:rPr lang="en-US" dirty="0" smtClean="0"/>
              <a:t>Consider McCarthy’s 91 function:                               for all positive integers </a:t>
            </a:r>
            <a:r>
              <a:rPr lang="en-US" i="1" dirty="0" smtClean="0"/>
              <a:t>n</a:t>
            </a:r>
            <a:endParaRPr lang="en-US" dirty="0" smtClean="0"/>
          </a:p>
          <a:p>
            <a:pPr lvl="2"/>
            <a:r>
              <a:rPr lang="en-US" dirty="0" smtClean="0"/>
              <a:t>Remarkably, all values less than 101 yield 91 after successive iteration of the function</a:t>
            </a:r>
          </a:p>
          <a:p>
            <a:pPr lvl="2"/>
            <a:r>
              <a:rPr lang="en-US" dirty="0" smtClean="0"/>
              <a:t>For values above 101, the function is still well defined because </a:t>
            </a:r>
            <a:r>
              <a:rPr lang="en-US" i="1" dirty="0" smtClean="0"/>
              <a:t>n</a:t>
            </a:r>
            <a:r>
              <a:rPr lang="en-US" dirty="0" smtClean="0"/>
              <a:t>-10 will be calculated</a:t>
            </a:r>
          </a:p>
          <a:p>
            <a:pPr lvl="1"/>
            <a:r>
              <a:rPr lang="en-US" dirty="0" smtClean="0"/>
              <a:t>Another well-defined function is the </a:t>
            </a:r>
            <a:r>
              <a:rPr lang="en-US" dirty="0" smtClean="0">
                <a:hlinkClick r:id="rId3" action="ppaction://hlinkfile"/>
              </a:rPr>
              <a:t>Ackermann function</a:t>
            </a:r>
            <a:r>
              <a:rPr lang="en-US" dirty="0" smtClean="0"/>
              <a:t>, which is famous for its incredible </a:t>
            </a:r>
            <a:r>
              <a:rPr lang="en-US" smtClean="0"/>
              <a:t>growth rate</a:t>
            </a:r>
            <a:endParaRPr lang="en-US" dirty="0"/>
          </a:p>
        </p:txBody>
      </p:sp>
      <p:sp>
        <p:nvSpPr>
          <p:cNvPr id="768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6801" name="Picture 1"/>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172200" y="2667000"/>
            <a:ext cx="2209800" cy="40005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Poorly Defined Recursive Functions</a:t>
            </a:r>
            <a:endParaRPr lang="en-US" dirty="0"/>
          </a:p>
        </p:txBody>
      </p:sp>
      <p:sp>
        <p:nvSpPr>
          <p:cNvPr id="3" name="Content Placeholder 2"/>
          <p:cNvSpPr>
            <a:spLocks noGrp="1"/>
          </p:cNvSpPr>
          <p:nvPr>
            <p:ph idx="1"/>
          </p:nvPr>
        </p:nvSpPr>
        <p:spPr>
          <a:xfrm>
            <a:off x="457200" y="1447800"/>
            <a:ext cx="8229600" cy="5181600"/>
          </a:xfrm>
        </p:spPr>
        <p:txBody>
          <a:bodyPr>
            <a:normAutofit fontScale="92500" lnSpcReduction="10000"/>
          </a:bodyPr>
          <a:lstStyle/>
          <a:p>
            <a:r>
              <a:rPr lang="en-US" dirty="0" smtClean="0"/>
              <a:t>It is often difficult to define a function recursively. Consider the following for n ≥ 1</a:t>
            </a:r>
          </a:p>
          <a:p>
            <a:pPr lvl="1"/>
            <a:r>
              <a:rPr lang="en-US" dirty="0" smtClean="0"/>
              <a:t> </a:t>
            </a:r>
          </a:p>
          <a:p>
            <a:pPr lvl="1"/>
            <a:r>
              <a:rPr lang="en-US" dirty="0" smtClean="0"/>
              <a:t>Why is this undefined?</a:t>
            </a:r>
          </a:p>
          <a:p>
            <a:pPr lvl="2"/>
            <a:r>
              <a:rPr lang="en-US" dirty="0" smtClean="0"/>
              <a:t>G(1) = 1</a:t>
            </a:r>
          </a:p>
          <a:p>
            <a:pPr lvl="2"/>
            <a:r>
              <a:rPr lang="en-US" dirty="0" smtClean="0"/>
              <a:t>G(2) = 1 + G(1) = 2</a:t>
            </a:r>
          </a:p>
          <a:p>
            <a:pPr lvl="2"/>
            <a:r>
              <a:rPr lang="en-US" dirty="0" smtClean="0"/>
              <a:t>G(3) = G(8) = 1 + G(4) =…=1+(1+2) = 4</a:t>
            </a:r>
          </a:p>
          <a:p>
            <a:pPr lvl="2"/>
            <a:r>
              <a:rPr lang="en-US" dirty="0" smtClean="0"/>
              <a:t>G(5) = G(14) = 1+G(7) =…= 3+G(5)</a:t>
            </a:r>
          </a:p>
          <a:p>
            <a:pPr lvl="1"/>
            <a:r>
              <a:rPr lang="en-US" dirty="0" smtClean="0"/>
              <a:t> As you can see, at value 5, you get G(5) = 3 + G(5), so 0 = 3. This means that the expression can’t be logically defined as a function</a:t>
            </a:r>
          </a:p>
          <a:p>
            <a:pPr lvl="2"/>
            <a:r>
              <a:rPr lang="en-US" dirty="0" smtClean="0"/>
              <a:t>This is clearly undefined, but some recursive functions are not easily discerned as functions or not</a:t>
            </a:r>
            <a:endParaRPr lang="en-US" dirty="0"/>
          </a:p>
        </p:txBody>
      </p:sp>
      <p:sp>
        <p:nvSpPr>
          <p:cNvPr id="7885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8851"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447800" y="2286000"/>
            <a:ext cx="2724150" cy="647700"/>
          </a:xfrm>
          <a:prstGeom prst="rect">
            <a:avLst/>
          </a:prstGeom>
          <a:noFill/>
        </p:spPr>
      </p:pic>
      <p:sp>
        <p:nvSpPr>
          <p:cNvPr id="78853" name="Rectangle 5"/>
          <p:cNvSpPr>
            <a:spLocks noChangeArrowheads="1"/>
          </p:cNvSpPr>
          <p:nvPr/>
        </p:nvSpPr>
        <p:spPr bwMode="auto">
          <a:xfrm>
            <a:off x="0" y="1104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Use Recursion?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Computers can do a lot of nifty things, but they are not mathematicians (yet!). Computers cannot look at the sum of a set or casually scan the definition of a function and simply “jump to” an answer. Computers operate on a step-by-step basis. Recursion is one of the most efficient ways to implement a step-by-step process. One could easily write thousands of lines of code to sum a set or calculate a sequence. By using recursion correctly, you can replace those lines with a compact, re-useable module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Use Recursion?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Sometimes, you can’t define a sequence with a formula, but you usually can define it with recursion</a:t>
            </a:r>
          </a:p>
          <a:p>
            <a:r>
              <a:rPr lang="en-US" dirty="0" smtClean="0"/>
              <a:t>Defining a sequence with recursion is equivalent to proving the sequence with induction</a:t>
            </a:r>
          </a:p>
          <a:p>
            <a:r>
              <a:rPr lang="en-US" dirty="0" smtClean="0"/>
              <a:t>Recursion is a fundamental programming technique because it breaks large tasks into their smallest possible chunks</a:t>
            </a:r>
          </a:p>
          <a:p>
            <a:pPr lvl="1"/>
            <a:r>
              <a:rPr lang="en-US" dirty="0" smtClean="0"/>
              <a:t>This translates to highly efficient code, if done correctly</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 Recursive Terms</a:t>
            </a:r>
            <a:endParaRPr lang="en-US" dirty="0"/>
          </a:p>
        </p:txBody>
      </p:sp>
      <p:sp>
        <p:nvSpPr>
          <p:cNvPr id="3" name="Content Placeholder 2"/>
          <p:cNvSpPr>
            <a:spLocks noGrp="1"/>
          </p:cNvSpPr>
          <p:nvPr>
            <p:ph idx="1"/>
          </p:nvPr>
        </p:nvSpPr>
        <p:spPr/>
        <p:txBody>
          <a:bodyPr/>
          <a:lstStyle/>
          <a:p>
            <a:r>
              <a:rPr lang="en-US" dirty="0" smtClean="0"/>
              <a:t>Recurrence relation: for all integers k ≥ 2</a:t>
            </a:r>
          </a:p>
          <a:p>
            <a:pPr lvl="1"/>
            <a:r>
              <a:rPr lang="en-US" dirty="0" smtClean="0"/>
              <a:t>                         , initial conditions: </a:t>
            </a:r>
          </a:p>
          <a:p>
            <a:pPr lvl="1"/>
            <a:r>
              <a:rPr lang="en-US" dirty="0" smtClean="0"/>
              <a:t>Find C[2], C[3], C[4]</a:t>
            </a:r>
          </a:p>
          <a:p>
            <a:pPr lvl="2"/>
            <a:r>
              <a:rPr lang="en-US" dirty="0" smtClean="0"/>
              <a:t>C[2]=C[1]+2*C[0]+ 1</a:t>
            </a:r>
          </a:p>
          <a:p>
            <a:pPr lvl="3"/>
            <a:r>
              <a:rPr lang="en-US" dirty="0" smtClean="0"/>
              <a:t>C[2] = 2 + 2*1 + 1 = </a:t>
            </a:r>
            <a:r>
              <a:rPr lang="en-US" b="1" dirty="0" smtClean="0"/>
              <a:t>5</a:t>
            </a:r>
          </a:p>
          <a:p>
            <a:pPr lvl="2"/>
            <a:r>
              <a:rPr lang="en-US" dirty="0" smtClean="0"/>
              <a:t>C[3] = C[2] + 3*C[1] + 1</a:t>
            </a:r>
          </a:p>
          <a:p>
            <a:pPr lvl="3"/>
            <a:r>
              <a:rPr lang="en-US" dirty="0" smtClean="0"/>
              <a:t>C[3] = 5 + 3*2 + 1 = </a:t>
            </a:r>
            <a:r>
              <a:rPr lang="en-US" b="1" dirty="0" smtClean="0"/>
              <a:t>12</a:t>
            </a:r>
          </a:p>
          <a:p>
            <a:pPr lvl="2"/>
            <a:r>
              <a:rPr lang="en-US" dirty="0" smtClean="0"/>
              <a:t>C[4] = C[3] + 4*C[2] + 1</a:t>
            </a:r>
          </a:p>
          <a:p>
            <a:pPr lvl="3"/>
            <a:r>
              <a:rPr lang="en-US" dirty="0" smtClean="0"/>
              <a:t>C[4] = 12 + 4*5 + 1 = </a:t>
            </a:r>
            <a:r>
              <a:rPr lang="en-US" b="1" dirty="0" smtClean="0"/>
              <a:t>33</a:t>
            </a:r>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5361"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371600" y="2286000"/>
            <a:ext cx="1905000" cy="274101"/>
          </a:xfrm>
          <a:prstGeom prst="rect">
            <a:avLst/>
          </a:prstGeom>
          <a:noFill/>
        </p:spPr>
      </p:pic>
      <p:sp>
        <p:nvSpPr>
          <p:cNvPr id="1536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5363"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019800" y="2362200"/>
            <a:ext cx="982980" cy="2286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Re-Writing a Recurrence Relationship</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Just like sums and products, variables in a recurrence formula can be expressed in multiple ways</a:t>
            </a:r>
          </a:p>
          <a:p>
            <a:pPr lvl="1"/>
            <a:r>
              <a:rPr lang="en-US" dirty="0" smtClean="0"/>
              <a:t>For all integers k ≥ 1, </a:t>
            </a:r>
          </a:p>
          <a:p>
            <a:pPr lvl="1"/>
            <a:r>
              <a:rPr lang="en-US" dirty="0" smtClean="0"/>
              <a:t>For all integers k ≥ 0,</a:t>
            </a:r>
          </a:p>
          <a:p>
            <a:pPr lvl="1"/>
            <a:r>
              <a:rPr lang="en-US" dirty="0" smtClean="0"/>
              <a:t>Both of these relationships say the same thing</a:t>
            </a:r>
          </a:p>
          <a:p>
            <a:pPr lvl="1"/>
            <a:r>
              <a:rPr lang="en-US" dirty="0" smtClean="0"/>
              <a:t>Note that the recurrence relationship does not define any specific sequence. Rather, it describes the patterns to expect in a sequence with given initial conditions </a:t>
            </a:r>
          </a:p>
          <a:p>
            <a:pPr lvl="1"/>
            <a:r>
              <a:rPr lang="en-US" dirty="0" smtClean="0"/>
              <a:t>Also, a recursive sequence doesn’t have to start at element 0. Initial conditions may be placed at any index value</a:t>
            </a:r>
            <a:endParaRPr lang="en-US" dirty="0"/>
          </a:p>
        </p:txBody>
      </p:sp>
      <p:sp>
        <p:nvSpPr>
          <p:cNvPr id="174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40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962400" y="2438400"/>
            <a:ext cx="1600200" cy="304800"/>
          </a:xfrm>
          <a:prstGeom prst="rect">
            <a:avLst/>
          </a:prstGeom>
          <a:noFill/>
        </p:spPr>
      </p:pic>
      <p:sp>
        <p:nvSpPr>
          <p:cNvPr id="174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7411"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962400" y="2819400"/>
            <a:ext cx="1600200" cy="3048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Showing an Explicit Formula Satisfies A Recursive Formula</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Show that the sequence           for n ≥ 0 satisfies the relationship              for all k ≥ 1</a:t>
            </a:r>
          </a:p>
          <a:p>
            <a:pPr lvl="1"/>
            <a:r>
              <a:rPr lang="en-US" dirty="0" smtClean="0"/>
              <a:t>Based on the formula, S[0] = 1</a:t>
            </a:r>
          </a:p>
          <a:p>
            <a:pPr lvl="1"/>
            <a:r>
              <a:rPr lang="en-US" dirty="0" smtClean="0"/>
              <a:t>S[k] and S[k-1] are defined in the recursion, so substitute both into the explicit formula</a:t>
            </a:r>
          </a:p>
          <a:p>
            <a:pPr lvl="2"/>
            <a:r>
              <a:rPr lang="en-US" dirty="0" smtClean="0"/>
              <a:t>S[k] = (-1)^k * k!</a:t>
            </a:r>
          </a:p>
          <a:p>
            <a:pPr lvl="2"/>
            <a:r>
              <a:rPr lang="en-US" dirty="0" smtClean="0"/>
              <a:t>S[k-1] = (-1)^(k-1) * (k-1)!</a:t>
            </a:r>
          </a:p>
          <a:p>
            <a:pPr lvl="1"/>
            <a:r>
              <a:rPr lang="en-US" dirty="0" smtClean="0"/>
              <a:t>(-k)*S[k-1] = (-k)*{(-1)^(k-1)*(k-1)!} – By substitution from recurrence formula</a:t>
            </a:r>
          </a:p>
          <a:p>
            <a:pPr lvl="2"/>
            <a:r>
              <a:rPr lang="en-US" dirty="0" smtClean="0"/>
              <a:t>(-1)(-1)^(k-1) * k(k-1)! – By simplification</a:t>
            </a:r>
          </a:p>
          <a:p>
            <a:pPr lvl="2"/>
            <a:r>
              <a:rPr lang="en-US" dirty="0" smtClean="0"/>
              <a:t>(-1)^(k) * K! – By basic algebra (EX: law of exponents)</a:t>
            </a:r>
          </a:p>
          <a:p>
            <a:pPr lvl="2"/>
            <a:r>
              <a:rPr lang="en-US" dirty="0" smtClean="0"/>
              <a:t>Final: (-k)*S[k-1] = S[k] – By substitution from explicit formula</a:t>
            </a:r>
          </a:p>
        </p:txBody>
      </p:sp>
      <p:sp>
        <p:nvSpPr>
          <p:cNvPr id="18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8433"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343400" y="1752600"/>
            <a:ext cx="594360" cy="228600"/>
          </a:xfrm>
          <a:prstGeom prst="rect">
            <a:avLst/>
          </a:prstGeom>
          <a:noFill/>
        </p:spPr>
      </p:pic>
      <p:sp>
        <p:nvSpPr>
          <p:cNvPr id="184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8435" name="Picture 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667000" y="2057400"/>
            <a:ext cx="876300" cy="2667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Fibonacci Numbers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single pair of rabbits is born at the beginning of the year. Suppose the following:</a:t>
            </a:r>
          </a:p>
          <a:p>
            <a:pPr lvl="1"/>
            <a:r>
              <a:rPr lang="en-US" dirty="0" smtClean="0"/>
              <a:t>Rabbit pairs are infertile for one month after birth, but then give birth to one new male/female pair each month</a:t>
            </a:r>
          </a:p>
          <a:p>
            <a:pPr lvl="1"/>
            <a:r>
              <a:rPr lang="en-US" dirty="0" smtClean="0"/>
              <a:t>No rabbits die</a:t>
            </a:r>
          </a:p>
          <a:p>
            <a:r>
              <a:rPr lang="en-US" dirty="0" smtClean="0"/>
              <a:t>How many rabbits will there be at the end of the year?</a:t>
            </a:r>
          </a:p>
          <a:p>
            <a:r>
              <a:rPr lang="en-US" dirty="0" smtClean="0"/>
              <a:t>Try to solve this yourself first. Then check out the </a:t>
            </a:r>
            <a:r>
              <a:rPr lang="en-US" dirty="0" smtClean="0">
                <a:hlinkClick r:id="rId3" action="ppaction://hlinkfile"/>
              </a:rPr>
              <a:t>program</a:t>
            </a:r>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For every integer </a:t>
            </a:r>
            <a:r>
              <a:rPr lang="en-US" i="1" dirty="0" smtClean="0"/>
              <a:t>n </a:t>
            </a:r>
            <a:r>
              <a:rPr lang="en-US" dirty="0" smtClean="0"/>
              <a:t>≥ 1, let </a:t>
            </a:r>
          </a:p>
          <a:p>
            <a:pPr lvl="1"/>
            <a:r>
              <a:rPr lang="en-US" dirty="0" smtClean="0"/>
              <a:t>F[n] = [number of rabbit pairs alive at end of month </a:t>
            </a:r>
            <a:r>
              <a:rPr lang="en-US" i="1" dirty="0" smtClean="0"/>
              <a:t>n</a:t>
            </a:r>
            <a:r>
              <a:rPr lang="en-US" dirty="0" smtClean="0"/>
              <a:t>]</a:t>
            </a:r>
          </a:p>
          <a:p>
            <a:pPr lvl="1"/>
            <a:r>
              <a:rPr lang="en-US" dirty="0" smtClean="0"/>
              <a:t>F[0] = the initial number of pairs = 1</a:t>
            </a:r>
          </a:p>
          <a:p>
            <a:pPr lvl="2"/>
            <a:r>
              <a:rPr lang="en-US" dirty="0" smtClean="0"/>
              <a:t>Note that the number of pairs born in month </a:t>
            </a:r>
            <a:r>
              <a:rPr lang="en-US" i="1" dirty="0" smtClean="0"/>
              <a:t>n</a:t>
            </a:r>
            <a:r>
              <a:rPr lang="en-US" dirty="0" smtClean="0"/>
              <a:t> equals the number of pairs alive in month </a:t>
            </a:r>
            <a:r>
              <a:rPr lang="en-US" i="1" dirty="0" smtClean="0"/>
              <a:t>n-2</a:t>
            </a:r>
            <a:r>
              <a:rPr lang="en-US" dirty="0" smtClean="0"/>
              <a:t>.</a:t>
            </a:r>
          </a:p>
          <a:p>
            <a:pPr lvl="1"/>
            <a:r>
              <a:rPr lang="en-US" dirty="0" smtClean="0"/>
              <a:t>F[k] = F[k-1] + F[k-2]</a:t>
            </a:r>
          </a:p>
          <a:p>
            <a:pPr lvl="2"/>
            <a:r>
              <a:rPr lang="en-US" dirty="0" smtClean="0"/>
              <a:t>F[1] is also 1 because the first pair is not fertile until the second month</a:t>
            </a:r>
          </a:p>
          <a:p>
            <a:pPr lvl="1"/>
            <a:r>
              <a:rPr lang="en-US" dirty="0" smtClean="0"/>
              <a:t>Calculation:</a:t>
            </a:r>
          </a:p>
          <a:p>
            <a:pPr lvl="2"/>
            <a:r>
              <a:rPr lang="en-US" dirty="0" smtClean="0"/>
              <a:t>F[2] = F[1] + F[0] = 1 + 1 = 2</a:t>
            </a:r>
          </a:p>
          <a:p>
            <a:pPr lvl="2"/>
            <a:r>
              <a:rPr lang="en-US" dirty="0" smtClean="0"/>
              <a:t>F[3] = F[2] + F[1] = 2 + 1 = 3</a:t>
            </a:r>
          </a:p>
          <a:p>
            <a:pPr lvl="2"/>
            <a:r>
              <a:rPr lang="en-US" dirty="0" smtClean="0"/>
              <a:t>F[4] = F[3] + F[2] = 3 + 2 = 5</a:t>
            </a:r>
          </a:p>
          <a:p>
            <a:pPr lvl="2"/>
            <a:r>
              <a:rPr lang="en-US" dirty="0" smtClean="0"/>
              <a:t>F[5] = F[4] + F[3] = 5 + 3 = 8</a:t>
            </a:r>
          </a:p>
          <a:p>
            <a:pPr lvl="2"/>
            <a:r>
              <a:rPr lang="en-US" dirty="0" smtClean="0"/>
              <a:t>….</a:t>
            </a:r>
          </a:p>
          <a:p>
            <a:pPr lvl="2"/>
            <a:r>
              <a:rPr lang="en-US" dirty="0" smtClean="0"/>
              <a:t>F[12] = F[11] + F[10] = 144 + 89 = 233</a:t>
            </a:r>
          </a:p>
          <a:p>
            <a:pPr lvl="2"/>
            <a:r>
              <a:rPr lang="en-US" dirty="0" smtClean="0"/>
              <a:t>This is the number of pairs. Double it to get </a:t>
            </a:r>
            <a:r>
              <a:rPr lang="en-US" smtClean="0"/>
              <a:t>466 rabbits in all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Solving Recurrence Relationships by Iteration</a:t>
            </a:r>
            <a:endParaRPr lang="en-US" dirty="0"/>
          </a:p>
        </p:txBody>
      </p:sp>
      <p:sp>
        <p:nvSpPr>
          <p:cNvPr id="3" name="Content Placeholder 2"/>
          <p:cNvSpPr>
            <a:spLocks noGrp="1"/>
          </p:cNvSpPr>
          <p:nvPr>
            <p:ph idx="1"/>
          </p:nvPr>
        </p:nvSpPr>
        <p:spPr/>
        <p:txBody>
          <a:bodyPr>
            <a:normAutofit lnSpcReduction="10000"/>
          </a:bodyPr>
          <a:lstStyle/>
          <a:p>
            <a:r>
              <a:rPr lang="en-US" dirty="0" smtClean="0"/>
              <a:t>Given a sequence that satisfies a recurrence relationship with initial conditions, there may exist a formula that can represent that sequence</a:t>
            </a:r>
          </a:p>
          <a:p>
            <a:pPr lvl="1"/>
            <a:r>
              <a:rPr lang="en-US" dirty="0" smtClean="0"/>
              <a:t>This is sometimes very useful</a:t>
            </a:r>
          </a:p>
          <a:p>
            <a:pPr lvl="2"/>
            <a:r>
              <a:rPr lang="en-US" dirty="0" smtClean="0"/>
              <a:t>EX: if you have terms 1-10 of the sequence, but you need terms 10,000-100,000, you would have to iterate the recurrence relation many times</a:t>
            </a:r>
          </a:p>
          <a:p>
            <a:pPr lvl="2"/>
            <a:r>
              <a:rPr lang="en-US" dirty="0" smtClean="0"/>
              <a:t>With a formula, known as a </a:t>
            </a:r>
            <a:r>
              <a:rPr lang="en-US" b="1" dirty="0" smtClean="0"/>
              <a:t>solution</a:t>
            </a:r>
            <a:r>
              <a:rPr lang="en-US" dirty="0" smtClean="0"/>
              <a:t>, you could simply plug in a value without having to iterate the relation to obtain a result</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899</TotalTime>
  <Words>2574</Words>
  <Application>Microsoft Office PowerPoint</Application>
  <PresentationFormat>On-screen Show (4:3)</PresentationFormat>
  <Paragraphs>208</Paragraphs>
  <Slides>27</Slides>
  <Notes>26</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Recurrence and Recursion</vt:lpstr>
      <vt:lpstr>Recursively Defined Sequences</vt:lpstr>
      <vt:lpstr>Why Use Recursion?</vt:lpstr>
      <vt:lpstr>Computing Recursive Terms</vt:lpstr>
      <vt:lpstr>Re-Writing a Recurrence Relationship</vt:lpstr>
      <vt:lpstr>Showing an Explicit Formula Satisfies A Recursive Formula</vt:lpstr>
      <vt:lpstr>Fibonacci Numbers</vt:lpstr>
      <vt:lpstr>Solution</vt:lpstr>
      <vt:lpstr>Solving Recurrence Relationships by Iteration</vt:lpstr>
      <vt:lpstr>Method of Iteration</vt:lpstr>
      <vt:lpstr>Iteration Continued</vt:lpstr>
      <vt:lpstr>Arithmetic Sequences</vt:lpstr>
      <vt:lpstr>Geometric Sequences</vt:lpstr>
      <vt:lpstr>Using Formulas to Simplify Solutions</vt:lpstr>
      <vt:lpstr>Checking Correctness with Induction</vt:lpstr>
      <vt:lpstr>Discovering that an Explicit Formula is Incorrect</vt:lpstr>
      <vt:lpstr>…Continued</vt:lpstr>
      <vt:lpstr>An Interesting Case</vt:lpstr>
      <vt:lpstr>Other Aspects of Recursion</vt:lpstr>
      <vt:lpstr>A Simple Example</vt:lpstr>
      <vt:lpstr>Proving Properties of Recursive Sets</vt:lpstr>
      <vt:lpstr>Proving the Set of Legal Parenthesis</vt:lpstr>
      <vt:lpstr>Recursive Sums and Products</vt:lpstr>
      <vt:lpstr>Recursive Unions and Intersections</vt:lpstr>
      <vt:lpstr>Recursive Functions</vt:lpstr>
      <vt:lpstr>Poorly Defined Recursive Functions</vt:lpstr>
      <vt:lpstr>Why Use Recursion?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Recurrence and Recursion</dc:title>
  <dc:creator/>
  <cp:lastModifiedBy>SETTINGS</cp:lastModifiedBy>
  <cp:revision>58</cp:revision>
  <dcterms:created xsi:type="dcterms:W3CDTF">2006-08-16T00:00:00Z</dcterms:created>
  <dcterms:modified xsi:type="dcterms:W3CDTF">2010-06-11T16:49:20Z</dcterms:modified>
</cp:coreProperties>
</file>