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8" r:id="rId2"/>
    <p:sldId id="257" r:id="rId3"/>
    <p:sldId id="259" r:id="rId4"/>
    <p:sldId id="264" r:id="rId5"/>
    <p:sldId id="265" r:id="rId6"/>
    <p:sldId id="266" r:id="rId7"/>
    <p:sldId id="267" r:id="rId8"/>
    <p:sldId id="260" r:id="rId9"/>
    <p:sldId id="261" r:id="rId10"/>
    <p:sldId id="271" r:id="rId11"/>
    <p:sldId id="272" r:id="rId12"/>
    <p:sldId id="273" r:id="rId13"/>
    <p:sldId id="262" r:id="rId14"/>
    <p:sldId id="270" r:id="rId15"/>
    <p:sldId id="263" r:id="rId16"/>
    <p:sldId id="274" r:id="rId17"/>
    <p:sldId id="27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EE802A-0392-4F9B-9383-3A36816B7DAB}" type="datetimeFigureOut">
              <a:rPr lang="en-US" smtClean="0"/>
              <a:pPr/>
              <a:t>6/11/2010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DD5B0D-CE16-453E-A6CF-D86BD87BFE7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D5B0D-CE16-453E-A6CF-D86BD87BFE7B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/imgres?imgurl=http://www.mathwarehouse.com/algebra/relation/images2/horizontal-line-test-picture.gif&amp;imgrefurl=http://www.mathwarehouse.com/algebra/relation/one-to-one-function.php&amp;usg=__x_4PMriUrhzaZZwwqkY4CDvZYz0=&amp;h=242&amp;w=242&amp;sz=5&amp;hl=en&amp;start=1&amp;um=1&amp;itbs=1&amp;tbnid=oEJrwrZXulnGjM:&amp;tbnh=110&amp;tbnw=110&amp;prev=/images?q=horizontal+line+test&amp;um=1&amp;hl=en&amp;safe=active&amp;tbs=isch: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www.google.com/imgres?imgurl=http://fd3images.dreamhosters.com/platform/static/image/417/odd_fn.jpg&amp;imgrefurl=http://math.info/Algebra/Horizontal_Line_Test&amp;usg=__nCRZe842wExzowoljTnb3-YCYYY=&amp;h=317&amp;w=424&amp;sz=3&amp;hl=en&amp;start=28&amp;um=1&amp;itbs=1&amp;tbnid=JLmUUYnWeHlARM:&amp;tbnh=94&amp;tbnw=126&amp;prev=/images?q=horizontal+line+test&amp;start=20&amp;um=1&amp;hl=en&amp;safe=active&amp;sa=N&amp;ndsp=20&amp;tbs=isch:1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 Among 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Let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be any sets</a:t>
            </a:r>
          </a:p>
          <a:p>
            <a:pPr lvl="1"/>
            <a:r>
              <a:rPr lang="en-US" dirty="0" smtClean="0"/>
              <a:t>A </a:t>
            </a:r>
            <a:r>
              <a:rPr lang="en-US" i="1" dirty="0" smtClean="0"/>
              <a:t>binary relation </a:t>
            </a:r>
            <a:r>
              <a:rPr lang="en-US" dirty="0" smtClean="0"/>
              <a:t>R</a:t>
            </a:r>
            <a:r>
              <a:rPr lang="en-US" i="1" dirty="0" smtClean="0"/>
              <a:t> </a:t>
            </a:r>
            <a:r>
              <a:rPr lang="en-US" dirty="0" smtClean="0"/>
              <a:t>from </a:t>
            </a:r>
            <a:r>
              <a:rPr lang="en-US" i="1" dirty="0" smtClean="0"/>
              <a:t>A</a:t>
            </a:r>
            <a:r>
              <a:rPr lang="en-US" dirty="0" smtClean="0"/>
              <a:t> to </a:t>
            </a:r>
            <a:r>
              <a:rPr lang="en-US" i="1" dirty="0" smtClean="0"/>
              <a:t>B</a:t>
            </a:r>
            <a:r>
              <a:rPr lang="en-US" dirty="0" smtClean="0"/>
              <a:t> is a subset of A</a:t>
            </a:r>
            <a:r>
              <a:rPr lang="en-US" b="1" dirty="0" smtClean="0"/>
              <a:t>x</a:t>
            </a:r>
            <a:r>
              <a:rPr lang="en-US" dirty="0" smtClean="0"/>
              <a:t>B</a:t>
            </a:r>
          </a:p>
          <a:p>
            <a:pPr lvl="1"/>
            <a:r>
              <a:rPr lang="en-US" dirty="0" smtClean="0"/>
              <a:t>Given an ordered pair (x, y), x is related to y by </a:t>
            </a:r>
            <a:r>
              <a:rPr lang="en-US" i="1" dirty="0" smtClean="0"/>
              <a:t>R</a:t>
            </a:r>
            <a:r>
              <a:rPr lang="en-US" dirty="0" smtClean="0"/>
              <a:t> iff (x, y) is in </a:t>
            </a:r>
            <a:r>
              <a:rPr lang="en-US" i="1" dirty="0" smtClean="0"/>
              <a:t>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This is denoted </a:t>
            </a:r>
          </a:p>
          <a:p>
            <a:pPr lvl="1"/>
            <a:r>
              <a:rPr lang="en-US" dirty="0" smtClean="0"/>
              <a:t>If x is not related to y by R, we say </a:t>
            </a:r>
          </a:p>
          <a:p>
            <a:r>
              <a:rPr lang="en-US" dirty="0" smtClean="0"/>
              <a:t>The term “binary” means that the relation is defined for two elements. Other types of relations, called n-ary relations, also exist. If you want, look them up. They’re very useful in CS</a:t>
            </a: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3276600"/>
            <a:ext cx="1676400" cy="38100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3600" y="3581400"/>
            <a:ext cx="1371600" cy="45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Domain and Range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If a function is defined from set X to set Y, we say that the first set, X, is the </a:t>
            </a:r>
            <a:r>
              <a:rPr lang="en-US" i="1" dirty="0" smtClean="0"/>
              <a:t>domain</a:t>
            </a:r>
            <a:r>
              <a:rPr lang="en-US" dirty="0" smtClean="0"/>
              <a:t> of the function and the second set, Y, is the </a:t>
            </a:r>
            <a:r>
              <a:rPr lang="en-US" i="1" dirty="0" smtClean="0"/>
              <a:t>range</a:t>
            </a:r>
            <a:endParaRPr lang="en-US" dirty="0" smtClean="0"/>
          </a:p>
          <a:p>
            <a:pPr lvl="1"/>
            <a:r>
              <a:rPr lang="en-US" dirty="0" smtClean="0"/>
              <a:t>When you think of a function in terms of a machine, you can visualize the domain as the set of possible inputs and the range as the set of possible outputs</a:t>
            </a:r>
          </a:p>
          <a:p>
            <a:pPr lvl="1"/>
            <a:r>
              <a:rPr lang="en-US" dirty="0" smtClean="0"/>
              <a:t>If X is the set of all real numbers, there is no guarantee that Y will also contain all real numbers, as is demonstrated with the function y = x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lvl="1"/>
            <a:r>
              <a:rPr lang="en-US" dirty="0" smtClean="0"/>
              <a:t>The process of using a function to transform its domain into range values is known as </a:t>
            </a:r>
            <a:r>
              <a:rPr lang="en-US" i="1" dirty="0" smtClean="0"/>
              <a:t>mapping</a:t>
            </a:r>
            <a:r>
              <a:rPr lang="en-US" dirty="0" smtClean="0"/>
              <a:t> and consists of feeding in the inputs and recording the outputs</a:t>
            </a:r>
          </a:p>
          <a:p>
            <a:pPr lvl="2"/>
            <a:r>
              <a:rPr lang="en-US" dirty="0" smtClean="0"/>
              <a:t>You will do a lot of relational mapping in computer science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Injective Vs Surjective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800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For a function to be </a:t>
            </a:r>
            <a:r>
              <a:rPr lang="en-US" i="1" dirty="0" smtClean="0"/>
              <a:t>injective</a:t>
            </a:r>
            <a:r>
              <a:rPr lang="en-US" dirty="0" smtClean="0"/>
              <a:t>, or one-to-one, every element in its domain must yield a unique value</a:t>
            </a:r>
          </a:p>
          <a:p>
            <a:pPr lvl="1"/>
            <a:r>
              <a:rPr lang="en-US" dirty="0" smtClean="0"/>
              <a:t>If F(x) = F(x[2]), then x = x[2]</a:t>
            </a:r>
          </a:p>
          <a:p>
            <a:pPr lvl="2"/>
            <a:r>
              <a:rPr lang="en-US" dirty="0" smtClean="0"/>
              <a:t>F(2) can’t equal F(3). An example is the function F(x)=x, because F(x[2]) can only equal x[2], so if x[2] ≠ x, F(x[2]) won’t equal F(x)</a:t>
            </a:r>
          </a:p>
          <a:p>
            <a:r>
              <a:rPr lang="en-US" dirty="0" smtClean="0"/>
              <a:t>For a function to be </a:t>
            </a:r>
            <a:r>
              <a:rPr lang="en-US" i="1" dirty="0" smtClean="0"/>
              <a:t>surjective</a:t>
            </a:r>
            <a:r>
              <a:rPr lang="en-US" dirty="0" smtClean="0"/>
              <a:t>, or onto, every element in the function’s domain must be matched with an element from its range</a:t>
            </a:r>
          </a:p>
          <a:p>
            <a:pPr lvl="1"/>
            <a:r>
              <a:rPr lang="en-US" dirty="0" smtClean="0"/>
              <a:t>A = {1,2,3}, B = {a,b,c,d}</a:t>
            </a:r>
          </a:p>
          <a:p>
            <a:pPr lvl="2"/>
            <a:r>
              <a:rPr lang="en-US" dirty="0" smtClean="0"/>
              <a:t>F(A) = {a,b,c}</a:t>
            </a:r>
          </a:p>
          <a:p>
            <a:pPr lvl="2"/>
            <a:r>
              <a:rPr lang="en-US" dirty="0" smtClean="0"/>
              <a:t>This function is not surjective because 1 yields a, 2 yields b, 3 yields c, but nothing yields d, which is in the range of F(x) because it is defined over the sets A and B</a:t>
            </a:r>
          </a:p>
          <a:p>
            <a:pPr lvl="1"/>
            <a:r>
              <a:rPr lang="en-US" dirty="0" smtClean="0"/>
              <a:t>Formally, this is described as: Given sets X and Y, F(X) is onto Y iff for every element y in Y, there exists an element x in X such that F(x) = y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Is y= F(x) = x</a:t>
            </a:r>
            <a:r>
              <a:rPr lang="en-US" baseline="30000" dirty="0" smtClean="0"/>
              <a:t>2</a:t>
            </a:r>
            <a:r>
              <a:rPr lang="en-US" dirty="0" smtClean="0"/>
              <a:t> for all real numbers x injective/surjective?</a:t>
            </a:r>
          </a:p>
          <a:p>
            <a:pPr lvl="1"/>
            <a:r>
              <a:rPr lang="en-US" dirty="0" smtClean="0"/>
              <a:t>F(x) is not injective</a:t>
            </a:r>
          </a:p>
          <a:p>
            <a:pPr lvl="2"/>
            <a:r>
              <a:rPr lang="en-US" dirty="0" smtClean="0"/>
              <a:t>(-2)</a:t>
            </a:r>
            <a:r>
              <a:rPr lang="en-US" baseline="30000" dirty="0" smtClean="0"/>
              <a:t>2 </a:t>
            </a:r>
            <a:r>
              <a:rPr lang="en-US" dirty="0" smtClean="0"/>
              <a:t>= 2</a:t>
            </a:r>
            <a:r>
              <a:rPr lang="en-US" baseline="30000" dirty="0" smtClean="0"/>
              <a:t>2</a:t>
            </a:r>
            <a:r>
              <a:rPr lang="en-US" dirty="0" smtClean="0"/>
              <a:t> = 4, therefore F(-2) = F(2) but -2 ≠ 2.</a:t>
            </a:r>
          </a:p>
          <a:p>
            <a:pPr lvl="1"/>
            <a:r>
              <a:rPr lang="en-US" dirty="0" smtClean="0"/>
              <a:t>F(x) is not surjective if Y (the range) is defined as all real numbers</a:t>
            </a:r>
          </a:p>
          <a:p>
            <a:pPr lvl="2"/>
            <a:r>
              <a:rPr lang="en-US" dirty="0" smtClean="0"/>
              <a:t>The reason is straightforward: We have y = x</a:t>
            </a:r>
            <a:r>
              <a:rPr lang="en-US" baseline="30000" dirty="0" smtClean="0"/>
              <a:t>2</a:t>
            </a:r>
            <a:r>
              <a:rPr lang="en-US" dirty="0" smtClean="0"/>
              <a:t>. However, there is no negative real number y such that x</a:t>
            </a:r>
            <a:r>
              <a:rPr lang="en-US" baseline="30000" dirty="0" smtClean="0"/>
              <a:t>2</a:t>
            </a:r>
            <a:r>
              <a:rPr lang="en-US" dirty="0" smtClean="0"/>
              <a:t> = y. EX: (-1/2)</a:t>
            </a:r>
            <a:r>
              <a:rPr lang="en-US" baseline="30000" dirty="0" smtClean="0"/>
              <a:t>2</a:t>
            </a:r>
            <a:r>
              <a:rPr lang="en-US" dirty="0" smtClean="0"/>
              <a:t> = 1/4. All squared real numbers are positive, so none of the negative real values of y are matched with F(x) values</a:t>
            </a:r>
          </a:p>
          <a:p>
            <a:r>
              <a:rPr lang="en-US" dirty="0" smtClean="0"/>
              <a:t>Y = G(x) = x</a:t>
            </a:r>
            <a:r>
              <a:rPr lang="en-US" baseline="30000" dirty="0" smtClean="0"/>
              <a:t>3</a:t>
            </a:r>
            <a:r>
              <a:rPr lang="en-US" dirty="0" smtClean="0"/>
              <a:t> is both injective and surjective</a:t>
            </a:r>
          </a:p>
          <a:p>
            <a:pPr lvl="1"/>
            <a:r>
              <a:rPr lang="en-US" dirty="0" smtClean="0"/>
              <a:t>This is true because every real number raised to the </a:t>
            </a:r>
            <a:r>
              <a:rPr lang="en-US" b="1" dirty="0" smtClean="0"/>
              <a:t>third</a:t>
            </a:r>
            <a:r>
              <a:rPr lang="en-US" dirty="0" smtClean="0"/>
              <a:t> power has a unique value. G(-x) ≠ G(x), and it can be easily shown that every real value of y can be yielded from a particular value of x</a:t>
            </a:r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Real Number Functions and the Vertical Line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64770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For a function to be defined over the real numbers, it must be true that for every real value of x, there is a real value y as the output</a:t>
            </a:r>
          </a:p>
          <a:p>
            <a:r>
              <a:rPr lang="en-US" dirty="0" smtClean="0"/>
              <a:t>Also, if a relation is graphed on a R</a:t>
            </a:r>
            <a:r>
              <a:rPr lang="en-US" b="1" dirty="0" smtClean="0"/>
              <a:t>x</a:t>
            </a:r>
            <a:r>
              <a:rPr lang="en-US" dirty="0" smtClean="0"/>
              <a:t>R plane, it cannot be a function if a vertical line can be drawn through the graph and intersect two points</a:t>
            </a:r>
          </a:p>
          <a:p>
            <a:r>
              <a:rPr lang="en-US" dirty="0" smtClean="0"/>
              <a:t>Both of these properties stem from properties 1 and 2</a:t>
            </a:r>
          </a:p>
          <a:p>
            <a:pPr lvl="1"/>
            <a:r>
              <a:rPr lang="en-US" dirty="0" smtClean="0"/>
              <a:t>Notice that a circle is not a real-number function because it does not satisfy either property</a:t>
            </a:r>
          </a:p>
          <a:p>
            <a:pPr lvl="1"/>
            <a:r>
              <a:rPr lang="en-US" dirty="0" smtClean="0"/>
              <a:t>The second relation, however, is a real number function because it will continue to infinity in both directions without folding back into itself</a:t>
            </a:r>
            <a:endParaRPr lang="en-US" i="1" dirty="0" smtClean="0"/>
          </a:p>
        </p:txBody>
      </p:sp>
      <p:pic>
        <p:nvPicPr>
          <p:cNvPr id="1026" name="Picture 2" descr="http://www.laredo.edu/mlmen/CLASSES%20ALL/ALL%20Past%20%20CLASSES/Fall2004/MA1351/InteractiveLessons/discussions/images/vert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1600200"/>
            <a:ext cx="2168079" cy="1828800"/>
          </a:xfrm>
          <a:prstGeom prst="rect">
            <a:avLst/>
          </a:prstGeom>
          <a:noFill/>
        </p:spPr>
      </p:pic>
      <p:pic>
        <p:nvPicPr>
          <p:cNvPr id="1028" name="Picture 4" descr="http://www.laredo.edu/mlmen/CLASSES%20ALL/ALL%20Past%20%20CLASSES/Fall2004/MA1351/InteractiveLessons/discussions/images/vert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3581400"/>
            <a:ext cx="2140789" cy="1644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Inverse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5334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An inverse function is a function that “undoes” another function by mapping the range of a function back onto its domain</a:t>
            </a:r>
          </a:p>
          <a:p>
            <a:pPr lvl="1"/>
            <a:r>
              <a:rPr lang="en-US" dirty="0" smtClean="0"/>
              <a:t>In order for F(x) to have a single, all-encompassing inverse function           F</a:t>
            </a:r>
            <a:r>
              <a:rPr lang="en-US" baseline="30000" dirty="0" smtClean="0"/>
              <a:t>-1</a:t>
            </a:r>
            <a:r>
              <a:rPr lang="en-US" dirty="0" smtClean="0"/>
              <a:t>(y), F(x) must be both injective and surjective</a:t>
            </a:r>
          </a:p>
          <a:p>
            <a:pPr lvl="1"/>
            <a:r>
              <a:rPr lang="en-US" dirty="0" smtClean="0"/>
              <a:t>An inverse function is defined as follows:		                                F</a:t>
            </a:r>
            <a:r>
              <a:rPr lang="en-US" baseline="30000" dirty="0" smtClean="0"/>
              <a:t>-1</a:t>
            </a:r>
            <a:r>
              <a:rPr lang="en-US" dirty="0" smtClean="0"/>
              <a:t>(y) = x </a:t>
            </a:r>
            <a:r>
              <a:rPr lang="en-US" dirty="0" smtClean="0">
                <a:sym typeface="Wingdings" pitchFamily="2" charset="2"/>
              </a:rPr>
              <a:t> y = F(x)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If every range value, y,  is produced by the function F(x), and no two domain values, x,  yield the same y value, then F</a:t>
            </a:r>
            <a:r>
              <a:rPr lang="en-US" baseline="30000" dirty="0" smtClean="0">
                <a:sym typeface="Wingdings" pitchFamily="2" charset="2"/>
              </a:rPr>
              <a:t>-1</a:t>
            </a:r>
            <a:r>
              <a:rPr lang="en-US" dirty="0" smtClean="0">
                <a:sym typeface="Wingdings" pitchFamily="2" charset="2"/>
              </a:rPr>
              <a:t>(y) will yield every x value and no two y values will yield the same x value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Most functions do not have a single, perfect inverse function. In these cases, the inverse relation is actually a system of inverse functions, each defined over a set domain and range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To obtain this set algebraically, swap the locations of all domain and range values and solve for the range values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EX: y = x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 →  x = y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 →  ±(x</a:t>
            </a:r>
            <a:r>
              <a:rPr lang="en-US" baseline="30000" dirty="0" smtClean="0">
                <a:sym typeface="Wingdings" pitchFamily="2" charset="2"/>
              </a:rPr>
              <a:t>1/2</a:t>
            </a:r>
            <a:r>
              <a:rPr lang="en-US" dirty="0" smtClean="0">
                <a:sym typeface="Wingdings" pitchFamily="2" charset="2"/>
              </a:rPr>
              <a:t>) = y. 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Notice the ±. This means that the inverse of y = x</a:t>
            </a:r>
            <a:r>
              <a:rPr lang="en-US" baseline="30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is actually a system of two functions, one having all positive and another having all negative values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As you would expect, these systems tend to be more complicated, and are a subject of higher mathematics</a:t>
            </a:r>
            <a:endParaRPr lang="en-US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Inverse 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70866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If S is a relation from A to B, then its inverse S</a:t>
            </a:r>
            <a:r>
              <a:rPr lang="en-US" baseline="30000" dirty="0" smtClean="0"/>
              <a:t>-1</a:t>
            </a:r>
            <a:r>
              <a:rPr lang="en-US" dirty="0" smtClean="0"/>
              <a:t> is defined as follows</a:t>
            </a:r>
          </a:p>
          <a:p>
            <a:pPr lvl="1"/>
            <a:r>
              <a:rPr lang="en-US" i="1" dirty="0" smtClean="0"/>
              <a:t>S</a:t>
            </a:r>
            <a:r>
              <a:rPr lang="en-US" baseline="30000" dirty="0" smtClean="0"/>
              <a:t>-1</a:t>
            </a:r>
            <a:r>
              <a:rPr lang="en-US" dirty="0" smtClean="0"/>
              <a:t> = {(y, x) in B</a:t>
            </a:r>
            <a:r>
              <a:rPr lang="en-US" b="1" dirty="0" smtClean="0"/>
              <a:t>x</a:t>
            </a:r>
            <a:r>
              <a:rPr lang="en-US" dirty="0" smtClean="0"/>
              <a:t>A such that (x, y) is in S}</a:t>
            </a:r>
          </a:p>
          <a:p>
            <a:pPr lvl="1"/>
            <a:r>
              <a:rPr lang="en-US" dirty="0" smtClean="0"/>
              <a:t>In other words, (y, x) is in S</a:t>
            </a:r>
            <a:r>
              <a:rPr lang="en-US" baseline="30000" dirty="0" smtClean="0"/>
              <a:t>-1</a:t>
            </a:r>
            <a:r>
              <a:rPr lang="en-US" dirty="0" smtClean="0"/>
              <a:t> iff (x, y) is in S</a:t>
            </a:r>
          </a:p>
          <a:p>
            <a:pPr lvl="2"/>
            <a:r>
              <a:rPr lang="en-US" dirty="0" smtClean="0"/>
              <a:t>To obtain an inverse relation, switch the x and y values for all of the ordered pairs</a:t>
            </a:r>
          </a:p>
          <a:p>
            <a:pPr lvl="1"/>
            <a:r>
              <a:rPr lang="en-US" dirty="0" smtClean="0"/>
              <a:t>To take the inverse of a real number graph, rotate the graph 90 degrees clockwise</a:t>
            </a:r>
          </a:p>
          <a:p>
            <a:pPr lvl="2"/>
            <a:r>
              <a:rPr lang="en-US" dirty="0" smtClean="0"/>
              <a:t>Use the horizontal line test to determine whether a graph’s inverse is a function</a:t>
            </a:r>
          </a:p>
        </p:txBody>
      </p:sp>
      <p:pic>
        <p:nvPicPr>
          <p:cNvPr id="19458" name="Picture 2" descr="http://t3.gstatic.com/images?q=tbn:oEJrwrZXulnGjM:http://www.mathwarehouse.com/algebra/relation/images2/horizontal-line-test-picture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1400" y="1828800"/>
            <a:ext cx="1295399" cy="1295400"/>
          </a:xfrm>
          <a:prstGeom prst="rect">
            <a:avLst/>
          </a:prstGeom>
          <a:noFill/>
        </p:spPr>
      </p:pic>
      <p:pic>
        <p:nvPicPr>
          <p:cNvPr id="6" name="Picture 4" descr="http://t0.gstatic.com/images?q=tbn:JLmUUYnWeHlARM:http://fd3images.dreamhosters.com/platform/static/image/417/odd_fn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lum bright="-40000" contrast="41000"/>
          </a:blip>
          <a:srcRect/>
          <a:stretch>
            <a:fillRect/>
          </a:stretch>
        </p:blipFill>
        <p:spPr bwMode="auto">
          <a:xfrm>
            <a:off x="7315200" y="3200400"/>
            <a:ext cx="1429964" cy="1295400"/>
          </a:xfrm>
          <a:prstGeom prst="rect">
            <a:avLst/>
          </a:prstGeom>
          <a:noFill/>
          <a:effectLst>
            <a:outerShdw dist="50800" dir="5400000" sx="71000" sy="71000" algn="ctr" rotWithShape="0">
              <a:srgbClr val="000000">
                <a:alpha val="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934200" y="4724400"/>
            <a:ext cx="2057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Both relations are</a:t>
            </a:r>
          </a:p>
          <a:p>
            <a:r>
              <a:rPr lang="en-US" sz="1600" dirty="0" smtClean="0"/>
              <a:t>functions, but only</a:t>
            </a:r>
          </a:p>
          <a:p>
            <a:r>
              <a:rPr lang="en-US" sz="1600" dirty="0" smtClean="0"/>
              <a:t>relation 2 has a single </a:t>
            </a:r>
          </a:p>
          <a:p>
            <a:r>
              <a:rPr lang="en-US" sz="1600" dirty="0" smtClean="0"/>
              <a:t>inverse function.</a:t>
            </a:r>
          </a:p>
          <a:p>
            <a:r>
              <a:rPr lang="en-US" sz="1600" dirty="0" smtClean="0"/>
              <a:t>To see this, you can</a:t>
            </a:r>
          </a:p>
          <a:p>
            <a:r>
              <a:rPr lang="en-US" sz="1600" dirty="0" smtClean="0"/>
              <a:t>perform the horizontal line test</a:t>
            </a:r>
            <a:endParaRPr lang="en-US" sz="1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Hashing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Now we get to some practical applications</a:t>
            </a:r>
          </a:p>
          <a:p>
            <a:pPr lvl="1"/>
            <a:r>
              <a:rPr lang="en-US" dirty="0" smtClean="0"/>
              <a:t>A hashing function is one which takes a variety of inputs (strings, large integers, binary data) and transforms those inputs into a distinct numerical output</a:t>
            </a:r>
          </a:p>
          <a:p>
            <a:pPr lvl="2"/>
            <a:r>
              <a:rPr lang="en-US" dirty="0" smtClean="0"/>
              <a:t>Such functions are used to establish methods for sorting items, encrypting data, and improving the efficiency of storing data</a:t>
            </a:r>
          </a:p>
          <a:p>
            <a:pPr lvl="2"/>
            <a:r>
              <a:rPr lang="en-US" dirty="0" smtClean="0"/>
              <a:t>Say you need a quick way to sort a data base of students based on social security numbers</a:t>
            </a:r>
          </a:p>
          <a:p>
            <a:pPr lvl="3"/>
            <a:r>
              <a:rPr lang="en-US" dirty="0" smtClean="0"/>
              <a:t>These numbers are very large, so it would be impractical to sort data based on the numbers alone</a:t>
            </a:r>
          </a:p>
          <a:p>
            <a:pPr lvl="3"/>
            <a:r>
              <a:rPr lang="en-US" dirty="0" smtClean="0"/>
              <a:t>Instead, we will use the hashing function H(n) = n </a:t>
            </a:r>
            <a:r>
              <a:rPr lang="en-US" i="1" dirty="0" smtClean="0"/>
              <a:t>mod</a:t>
            </a:r>
            <a:r>
              <a:rPr lang="en-US" dirty="0" smtClean="0"/>
              <a:t> 7, where mod is the modulo division operator defined by “n mod m = n-m*(n </a:t>
            </a:r>
            <a:r>
              <a:rPr lang="en-US" i="1" dirty="0" smtClean="0"/>
              <a:t>div</a:t>
            </a:r>
            <a:r>
              <a:rPr lang="en-US" dirty="0" smtClean="0"/>
              <a:t> m)”. Div is an operator which returns the integer component of division</a:t>
            </a:r>
          </a:p>
          <a:p>
            <a:pPr lvl="3"/>
            <a:r>
              <a:rPr lang="en-US" dirty="0" smtClean="0"/>
              <a:t>This function yields a manageable way to sort data. However, sometimes the function will return the same value for different n values. This is known as a collision, and must be resolved using an algorithm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Checksum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checksum function is a special class of hash functions that is designed to avoid and correct collision errors</a:t>
            </a:r>
          </a:p>
          <a:p>
            <a:pPr lvl="1"/>
            <a:r>
              <a:rPr lang="en-US" dirty="0" smtClean="0"/>
              <a:t>Essentially, you use a bit of programming magic to ensure that the hash is sustainably implemented</a:t>
            </a:r>
          </a:p>
          <a:p>
            <a:pPr lvl="1"/>
            <a:r>
              <a:rPr lang="en-US" dirty="0" smtClean="0"/>
              <a:t>As a conceptual example, consider the social security hash on the previous slide</a:t>
            </a:r>
          </a:p>
          <a:p>
            <a:pPr lvl="2"/>
            <a:r>
              <a:rPr lang="en-US" dirty="0" smtClean="0"/>
              <a:t>If all of the numbers you entered into the system yielded the same hash value (yes this is possible), then the sort would be totally ineffective</a:t>
            </a:r>
          </a:p>
          <a:p>
            <a:pPr lvl="2"/>
            <a:r>
              <a:rPr lang="en-US" dirty="0" smtClean="0"/>
              <a:t>To ensure redundancy, you would have to add other parameters to the sort, like last names, birthdays, or student IDs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Simple Relation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Consider sets </a:t>
            </a:r>
            <a:r>
              <a:rPr lang="en-US" i="1" dirty="0" smtClean="0"/>
              <a:t>A</a:t>
            </a:r>
            <a:r>
              <a:rPr lang="en-US" dirty="0" smtClean="0"/>
              <a:t>={0,1,2} and </a:t>
            </a:r>
            <a:r>
              <a:rPr lang="en-US" i="1" dirty="0" smtClean="0"/>
              <a:t>B</a:t>
            </a:r>
            <a:r>
              <a:rPr lang="en-US" dirty="0" smtClean="0"/>
              <a:t>={1,2,3}. A</a:t>
            </a:r>
            <a:r>
              <a:rPr lang="en-US" b="1" dirty="0" smtClean="0"/>
              <a:t>x</a:t>
            </a:r>
            <a:r>
              <a:rPr lang="en-US" dirty="0" smtClean="0"/>
              <a:t>B is the set of all possible ordered pairs from A and B</a:t>
            </a:r>
          </a:p>
          <a:p>
            <a:pPr lvl="1"/>
            <a:r>
              <a:rPr lang="en-US" dirty="0" smtClean="0"/>
              <a:t>If element x from </a:t>
            </a:r>
            <a:r>
              <a:rPr lang="en-US" i="1" dirty="0" smtClean="0"/>
              <a:t>A</a:t>
            </a:r>
            <a:r>
              <a:rPr lang="en-US" dirty="0" smtClean="0"/>
              <a:t> is related to element y from </a:t>
            </a:r>
            <a:r>
              <a:rPr lang="en-US" i="1" dirty="0" smtClean="0"/>
              <a:t>B</a:t>
            </a:r>
            <a:r>
              <a:rPr lang="en-US" dirty="0" smtClean="0"/>
              <a:t>, we say xRy, “x is related to y”</a:t>
            </a:r>
          </a:p>
          <a:p>
            <a:pPr lvl="2"/>
            <a:r>
              <a:rPr lang="en-US" dirty="0" smtClean="0"/>
              <a:t>If x&lt;y, which elements in A</a:t>
            </a:r>
            <a:r>
              <a:rPr lang="en-US" b="1" dirty="0" smtClean="0"/>
              <a:t>x</a:t>
            </a:r>
            <a:r>
              <a:rPr lang="en-US" dirty="0" smtClean="0"/>
              <a:t>B are in set </a:t>
            </a:r>
            <a:r>
              <a:rPr lang="en-US" i="1" dirty="0" smtClean="0"/>
              <a:t>R</a:t>
            </a:r>
            <a:r>
              <a:rPr lang="en-US" dirty="0" smtClean="0"/>
              <a:t>?</a:t>
            </a:r>
          </a:p>
          <a:p>
            <a:pPr lvl="2"/>
            <a:r>
              <a:rPr lang="en-US" dirty="0" smtClean="0"/>
              <a:t>Answer: {(0,1), (0,2), (0,3), (1,2), (1,3), (2,3)}</a:t>
            </a:r>
          </a:p>
          <a:p>
            <a:pPr lvl="2"/>
            <a:r>
              <a:rPr lang="en-US" dirty="0" smtClean="0"/>
              <a:t>Which elements are not in </a:t>
            </a:r>
            <a:r>
              <a:rPr lang="en-US" i="1" dirty="0" smtClean="0"/>
              <a:t>R</a:t>
            </a:r>
            <a:r>
              <a:rPr lang="en-US" dirty="0" smtClean="0"/>
              <a:t>?</a:t>
            </a:r>
          </a:p>
          <a:p>
            <a:pPr lvl="2"/>
            <a:r>
              <a:rPr lang="en-US" dirty="0" smtClean="0"/>
              <a:t>Answer: {(1,1), (2,1), (2,2)}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Circle Relation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 any (x, y) in the real number plane (</a:t>
            </a:r>
            <a:r>
              <a:rPr lang="en-US" b="1" dirty="0" smtClean="0"/>
              <a:t>RxR</a:t>
            </a:r>
            <a:r>
              <a:rPr lang="en-US" dirty="0" smtClean="0"/>
              <a:t>),   (x, y) are in relation C iff “x</a:t>
            </a:r>
            <a:r>
              <a:rPr lang="en-US" baseline="30000" dirty="0" smtClean="0"/>
              <a:t>2</a:t>
            </a:r>
            <a:r>
              <a:rPr lang="en-US" dirty="0" smtClean="0"/>
              <a:t> + y</a:t>
            </a:r>
            <a:r>
              <a:rPr lang="en-US" baseline="30000" dirty="0" smtClean="0"/>
              <a:t>2</a:t>
            </a:r>
            <a:r>
              <a:rPr lang="en-US" dirty="0" smtClean="0"/>
              <a:t> = 1”</a:t>
            </a:r>
          </a:p>
          <a:p>
            <a:pPr lvl="1"/>
            <a:r>
              <a:rPr lang="en-US" dirty="0" smtClean="0"/>
              <a:t>This is the equation for a circle</a:t>
            </a:r>
          </a:p>
          <a:p>
            <a:pPr lvl="1"/>
            <a:r>
              <a:rPr lang="en-US" dirty="0" smtClean="0"/>
              <a:t>This relation has infinitely many solutions because it is a subset of the cross product of two infinitely large sets (two sets of all real numbers)</a:t>
            </a:r>
          </a:p>
          <a:p>
            <a:pPr lvl="1"/>
            <a:r>
              <a:rPr lang="en-US" dirty="0" smtClean="0"/>
              <a:t>To check the relation, test some x and y values</a:t>
            </a:r>
          </a:p>
          <a:p>
            <a:pPr lvl="2"/>
            <a:r>
              <a:rPr lang="en-US" dirty="0" smtClean="0"/>
              <a:t>(0,0) =&gt; 0</a:t>
            </a:r>
            <a:r>
              <a:rPr lang="en-US" baseline="30000" dirty="0" smtClean="0"/>
              <a:t>2</a:t>
            </a:r>
            <a:r>
              <a:rPr lang="en-US" dirty="0" smtClean="0"/>
              <a:t> + 0</a:t>
            </a:r>
            <a:r>
              <a:rPr lang="en-US" baseline="30000" dirty="0" smtClean="0"/>
              <a:t>2</a:t>
            </a:r>
            <a:r>
              <a:rPr lang="en-US" dirty="0" smtClean="0"/>
              <a:t> = 0 ≠ 1</a:t>
            </a:r>
          </a:p>
          <a:p>
            <a:pPr lvl="2"/>
            <a:r>
              <a:rPr lang="en-US" dirty="0" smtClean="0"/>
              <a:t>(1,0) =&gt; 1</a:t>
            </a:r>
            <a:r>
              <a:rPr lang="en-US" baseline="30000" dirty="0" smtClean="0"/>
              <a:t>2</a:t>
            </a:r>
            <a:r>
              <a:rPr lang="en-US" dirty="0" smtClean="0"/>
              <a:t> + 0</a:t>
            </a:r>
            <a:r>
              <a:rPr lang="en-US" baseline="30000" dirty="0" smtClean="0"/>
              <a:t>2</a:t>
            </a:r>
            <a:r>
              <a:rPr lang="en-US" dirty="0" smtClean="0"/>
              <a:t> = 1</a:t>
            </a:r>
          </a:p>
          <a:p>
            <a:pPr lvl="2"/>
            <a:r>
              <a:rPr lang="en-US" dirty="0" smtClean="0"/>
              <a:t>(2, 0) =&gt; 2</a:t>
            </a:r>
            <a:r>
              <a:rPr lang="en-US" baseline="30000" dirty="0" smtClean="0"/>
              <a:t>2</a:t>
            </a:r>
            <a:r>
              <a:rPr lang="en-US" dirty="0" smtClean="0"/>
              <a:t> + 0</a:t>
            </a:r>
            <a:r>
              <a:rPr lang="en-US" baseline="30000" dirty="0" smtClean="0"/>
              <a:t>2</a:t>
            </a:r>
            <a:r>
              <a:rPr lang="en-US" dirty="0" smtClean="0"/>
              <a:t> = 4 ≠ 1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of 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Given set A and relation S:</a:t>
            </a:r>
          </a:p>
          <a:p>
            <a:pPr lvl="1"/>
            <a:r>
              <a:rPr lang="en-US" dirty="0" smtClean="0"/>
              <a:t>S is </a:t>
            </a:r>
            <a:r>
              <a:rPr lang="en-US" i="1" dirty="0" smtClean="0"/>
              <a:t>reflexive</a:t>
            </a:r>
            <a:r>
              <a:rPr lang="en-US" dirty="0" smtClean="0"/>
              <a:t> iff for all x in A, (x, x) is in </a:t>
            </a:r>
            <a:r>
              <a:rPr lang="en-US" i="1" dirty="0" smtClean="0"/>
              <a:t>S</a:t>
            </a:r>
            <a:endParaRPr lang="en-US" dirty="0" smtClean="0"/>
          </a:p>
          <a:p>
            <a:pPr lvl="2"/>
            <a:r>
              <a:rPr lang="en-US" dirty="0" smtClean="0"/>
              <a:t>Informal: Each element is related to itself</a:t>
            </a:r>
          </a:p>
          <a:p>
            <a:pPr lvl="1"/>
            <a:r>
              <a:rPr lang="en-US" dirty="0" smtClean="0"/>
              <a:t>S is </a:t>
            </a:r>
            <a:r>
              <a:rPr lang="en-US" i="1" dirty="0" smtClean="0"/>
              <a:t>symmetric</a:t>
            </a:r>
            <a:r>
              <a:rPr lang="en-US" dirty="0" smtClean="0"/>
              <a:t> iff for all x and y in A, if (x, y) is in </a:t>
            </a:r>
            <a:r>
              <a:rPr lang="en-US" i="1" dirty="0" smtClean="0"/>
              <a:t>S</a:t>
            </a:r>
            <a:r>
              <a:rPr lang="en-US" dirty="0" smtClean="0"/>
              <a:t>, then (y, x) is in </a:t>
            </a:r>
            <a:r>
              <a:rPr lang="en-US" i="1" dirty="0" smtClean="0"/>
              <a:t>S</a:t>
            </a:r>
          </a:p>
          <a:p>
            <a:pPr lvl="2"/>
            <a:r>
              <a:rPr lang="en-US" dirty="0" smtClean="0"/>
              <a:t>Informal: If any one element is related to any other element, then the second element is related to the first</a:t>
            </a:r>
          </a:p>
          <a:p>
            <a:pPr lvl="1"/>
            <a:r>
              <a:rPr lang="en-US" dirty="0" smtClean="0"/>
              <a:t>S is </a:t>
            </a:r>
            <a:r>
              <a:rPr lang="en-US" i="1" dirty="0" smtClean="0"/>
              <a:t>transitive</a:t>
            </a:r>
            <a:r>
              <a:rPr lang="en-US" dirty="0" smtClean="0"/>
              <a:t> iff for all x, y, and z in A, if (x, y) and (y, z) are in </a:t>
            </a:r>
            <a:r>
              <a:rPr lang="en-US" i="1" dirty="0" smtClean="0"/>
              <a:t>S</a:t>
            </a:r>
            <a:r>
              <a:rPr lang="en-US" dirty="0" smtClean="0"/>
              <a:t>, then (x, z) is in </a:t>
            </a:r>
            <a:r>
              <a:rPr lang="en-US" i="1" dirty="0" smtClean="0"/>
              <a:t>S</a:t>
            </a:r>
          </a:p>
          <a:p>
            <a:pPr lvl="2"/>
            <a:r>
              <a:rPr lang="en-US" dirty="0" smtClean="0"/>
              <a:t>Informal: If any one element is related to a second, and that second is related to a third, then the first is related to the third</a:t>
            </a:r>
          </a:p>
          <a:p>
            <a:r>
              <a:rPr lang="en-US" dirty="0" smtClean="0"/>
              <a:t>These definitions are each universal statements</a:t>
            </a:r>
          </a:p>
          <a:p>
            <a:pPr lvl="1"/>
            <a:r>
              <a:rPr lang="en-US" dirty="0" smtClean="0"/>
              <a:t>These properties can be proven true by proving that every element x, y, and z must satisfy the property</a:t>
            </a:r>
          </a:p>
          <a:p>
            <a:pPr lvl="1"/>
            <a:r>
              <a:rPr lang="en-US" dirty="0" smtClean="0"/>
              <a:t>Prove them false by finding a counter example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10600" cy="5486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 = {(0,0), (0,1), (0,3), (1,0), (1,1), (2,2), (3,0), (3,3)}</a:t>
            </a:r>
          </a:p>
          <a:p>
            <a:r>
              <a:rPr lang="en-US" dirty="0" smtClean="0"/>
              <a:t>T ={(0,1), (2,3)}</a:t>
            </a:r>
          </a:p>
          <a:p>
            <a:r>
              <a:rPr lang="en-US" dirty="0" smtClean="0"/>
              <a:t>W = {(0,0), (0,2), (0,3), (2,3)}</a:t>
            </a:r>
          </a:p>
          <a:p>
            <a:pPr lvl="1"/>
            <a:r>
              <a:rPr lang="en-US" dirty="0" smtClean="0"/>
              <a:t>Which properties do </a:t>
            </a:r>
            <a:r>
              <a:rPr lang="en-US" i="1" dirty="0" smtClean="0"/>
              <a:t>S</a:t>
            </a:r>
            <a:r>
              <a:rPr lang="en-US" dirty="0" smtClean="0"/>
              <a:t>, </a:t>
            </a:r>
            <a:r>
              <a:rPr lang="en-US" i="1" dirty="0" smtClean="0"/>
              <a:t>T</a:t>
            </a:r>
            <a:r>
              <a:rPr lang="en-US" dirty="0" smtClean="0"/>
              <a:t>, and </a:t>
            </a:r>
            <a:r>
              <a:rPr lang="en-US" i="1" dirty="0" smtClean="0"/>
              <a:t>W</a:t>
            </a:r>
            <a:r>
              <a:rPr lang="en-US" dirty="0" smtClean="0"/>
              <a:t> satisfy?</a:t>
            </a:r>
          </a:p>
          <a:p>
            <a:pPr lvl="2"/>
            <a:r>
              <a:rPr lang="en-US" dirty="0" smtClean="0"/>
              <a:t>S is reflexive: Each element is related to itself – (0,0)…</a:t>
            </a:r>
          </a:p>
          <a:p>
            <a:pPr lvl="3"/>
            <a:r>
              <a:rPr lang="en-US" dirty="0" smtClean="0"/>
              <a:t>S is symmetric: For every ordered pair in S, there is also a reverse pair – The reverse of (x, x) is (x, x)!!</a:t>
            </a:r>
          </a:p>
          <a:p>
            <a:pPr lvl="3"/>
            <a:r>
              <a:rPr lang="en-US" dirty="0" smtClean="0"/>
              <a:t>S is not transitive: There is point (1,0) and point (0,3) but there is no point (1,3) – (x, y), (y, z), but not (x, z)</a:t>
            </a:r>
          </a:p>
          <a:p>
            <a:pPr lvl="2"/>
            <a:r>
              <a:rPr lang="en-US" dirty="0" smtClean="0"/>
              <a:t>T is not reflexive: Not every point (x, x) is in T</a:t>
            </a:r>
          </a:p>
          <a:p>
            <a:pPr lvl="3"/>
            <a:r>
              <a:rPr lang="en-US" dirty="0" smtClean="0"/>
              <a:t>T is not symmetric: Not every point (x, y) has a corresponding     (y, x) point</a:t>
            </a:r>
          </a:p>
          <a:p>
            <a:pPr lvl="3"/>
            <a:r>
              <a:rPr lang="en-US" dirty="0" smtClean="0"/>
              <a:t>T is transitive:  It is not obvious why. Notice that there are no points (x ,y) and (y, z) in T, so there is never an opportunity for transitivity to be false. We say that T is </a:t>
            </a:r>
            <a:r>
              <a:rPr lang="en-US" i="1" dirty="0" smtClean="0"/>
              <a:t>vacuously transitive</a:t>
            </a:r>
            <a:r>
              <a:rPr lang="en-US" dirty="0" smtClean="0"/>
              <a:t>, meaning the property is true by default</a:t>
            </a:r>
          </a:p>
          <a:p>
            <a:pPr lvl="2"/>
            <a:r>
              <a:rPr lang="en-US" dirty="0" smtClean="0"/>
              <a:t>W is not reflexive: 1 is between 0 and 2, so is in set A on which W is a relation. The point (1,1), among other points like (2,2), is not in W</a:t>
            </a:r>
          </a:p>
          <a:p>
            <a:pPr lvl="3"/>
            <a:r>
              <a:rPr lang="en-US" dirty="0" smtClean="0"/>
              <a:t>W is not symmetric: There is a (0,2) but not a (2,0)</a:t>
            </a:r>
          </a:p>
          <a:p>
            <a:pPr lvl="3"/>
            <a:r>
              <a:rPr lang="en-US" dirty="0" smtClean="0"/>
              <a:t>W is transitive: There is a (0,2), (2,3) and a (0,3) – these are the only points of the form (x, y), (y, z), (x, z). There are no other (x, y), (y, z) points. It must be transitive</a:t>
            </a:r>
          </a:p>
          <a:p>
            <a:r>
              <a:rPr lang="en-US" dirty="0" smtClean="0"/>
              <a:t>These properties extend readily to infinite relations like y = x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Transitive Closure of a Relation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have a relation H that is not transitive, but we want it to be transitive</a:t>
            </a:r>
          </a:p>
          <a:p>
            <a:pPr lvl="1"/>
            <a:r>
              <a:rPr lang="en-US" dirty="0" smtClean="0"/>
              <a:t>The </a:t>
            </a:r>
            <a:r>
              <a:rPr lang="en-US" i="1" dirty="0" smtClean="0"/>
              <a:t>transitive closure </a:t>
            </a:r>
            <a:r>
              <a:rPr lang="en-US" dirty="0" smtClean="0"/>
              <a:t>of H, denoted H</a:t>
            </a:r>
            <a:r>
              <a:rPr lang="en-US" baseline="30000" dirty="0" smtClean="0"/>
              <a:t>t</a:t>
            </a:r>
            <a:r>
              <a:rPr lang="en-US" dirty="0" smtClean="0"/>
              <a:t>, is the set that contains H but also contains all the points </a:t>
            </a:r>
            <a:r>
              <a:rPr lang="en-US" b="1" dirty="0" smtClean="0"/>
              <a:t>necessary</a:t>
            </a:r>
            <a:r>
              <a:rPr lang="en-US" dirty="0" smtClean="0"/>
              <a:t> to make H</a:t>
            </a:r>
            <a:r>
              <a:rPr lang="en-US" baseline="30000" dirty="0" smtClean="0"/>
              <a:t>t</a:t>
            </a:r>
            <a:r>
              <a:rPr lang="en-US" dirty="0" smtClean="0"/>
              <a:t> a transitive relation</a:t>
            </a:r>
          </a:p>
          <a:p>
            <a:pPr lvl="1"/>
            <a:r>
              <a:rPr lang="en-US" dirty="0" smtClean="0"/>
              <a:t>H</a:t>
            </a:r>
            <a:r>
              <a:rPr lang="en-US" baseline="30000" dirty="0" smtClean="0"/>
              <a:t>t</a:t>
            </a:r>
            <a:r>
              <a:rPr lang="en-US" dirty="0" smtClean="0"/>
              <a:t> satisfies the following properties</a:t>
            </a:r>
          </a:p>
          <a:p>
            <a:pPr lvl="2"/>
            <a:r>
              <a:rPr lang="en-US" dirty="0" smtClean="0"/>
              <a:t>H</a:t>
            </a:r>
            <a:r>
              <a:rPr lang="en-US" baseline="30000" dirty="0" smtClean="0"/>
              <a:t>t</a:t>
            </a:r>
            <a:r>
              <a:rPr lang="en-US" dirty="0" smtClean="0"/>
              <a:t> is transitive</a:t>
            </a:r>
          </a:p>
          <a:p>
            <a:pPr lvl="2"/>
            <a:r>
              <a:rPr lang="en-US" dirty="0" smtClean="0"/>
              <a:t>H is a subset of or is equal to H</a:t>
            </a:r>
            <a:r>
              <a:rPr lang="en-US" baseline="30000" dirty="0" smtClean="0"/>
              <a:t>t</a:t>
            </a:r>
            <a:endParaRPr lang="en-US" dirty="0" smtClean="0"/>
          </a:p>
          <a:p>
            <a:pPr lvl="2"/>
            <a:r>
              <a:rPr lang="en-US" dirty="0" smtClean="0"/>
              <a:t>If S is any other transitive relation that contains H, then it also contains H</a:t>
            </a:r>
            <a:r>
              <a:rPr lang="en-US" baseline="30000" dirty="0" smtClean="0"/>
              <a:t>t</a:t>
            </a:r>
            <a:r>
              <a:rPr lang="en-US" dirty="0" smtClean="0"/>
              <a:t> 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= {0,1,2,3} and R = {(0,1), (1,2), (2,3)}</a:t>
            </a:r>
          </a:p>
          <a:p>
            <a:r>
              <a:rPr lang="en-US" dirty="0" smtClean="0"/>
              <a:t>What is the transitive closure of </a:t>
            </a:r>
            <a:r>
              <a:rPr lang="en-US" i="1" dirty="0" smtClean="0"/>
              <a:t>R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Every ordered pair in R is in R</a:t>
            </a:r>
            <a:r>
              <a:rPr lang="en-US" baseline="30000" dirty="0" smtClean="0"/>
              <a:t>t</a:t>
            </a:r>
          </a:p>
          <a:p>
            <a:pPr lvl="1"/>
            <a:r>
              <a:rPr lang="en-US" dirty="0" smtClean="0"/>
              <a:t>Every grouping of points (x, y) and (y, z) must yield an (x, z) point</a:t>
            </a:r>
          </a:p>
          <a:p>
            <a:pPr lvl="2"/>
            <a:r>
              <a:rPr lang="en-US" dirty="0" smtClean="0"/>
              <a:t>(0,1) + (1,2) → </a:t>
            </a:r>
            <a:r>
              <a:rPr lang="en-US" b="1" dirty="0" smtClean="0"/>
              <a:t>(0,2)</a:t>
            </a:r>
            <a:endParaRPr lang="en-US" dirty="0" smtClean="0"/>
          </a:p>
          <a:p>
            <a:pPr lvl="2"/>
            <a:r>
              <a:rPr lang="en-US" dirty="0" smtClean="0"/>
              <a:t>(1,2) + (2,3) → </a:t>
            </a:r>
            <a:r>
              <a:rPr lang="en-US" b="1" dirty="0" smtClean="0"/>
              <a:t>(1,3)</a:t>
            </a:r>
            <a:endParaRPr lang="en-US" dirty="0" smtClean="0"/>
          </a:p>
          <a:p>
            <a:pPr lvl="2"/>
            <a:r>
              <a:rPr lang="en-US" dirty="0" smtClean="0"/>
              <a:t>Since (0,2) is now in R</a:t>
            </a:r>
            <a:r>
              <a:rPr lang="en-US" baseline="30000" dirty="0" smtClean="0"/>
              <a:t>t</a:t>
            </a:r>
            <a:r>
              <a:rPr lang="en-US" dirty="0" smtClean="0"/>
              <a:t>, (0,2) + (2,3) → </a:t>
            </a:r>
            <a:r>
              <a:rPr lang="en-US" b="1" dirty="0" smtClean="0"/>
              <a:t>(0,3)</a:t>
            </a:r>
          </a:p>
          <a:p>
            <a:pPr lvl="1"/>
            <a:r>
              <a:rPr lang="en-US" dirty="0" smtClean="0"/>
              <a:t>R</a:t>
            </a:r>
            <a:r>
              <a:rPr lang="en-US" baseline="30000" dirty="0" smtClean="0"/>
              <a:t>t</a:t>
            </a:r>
            <a:r>
              <a:rPr lang="en-US" dirty="0" smtClean="0"/>
              <a:t> = {(0,1), (0,2), (0,3), (1,2), (1,3), (2,3)}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Define Functions…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 the function </a:t>
            </a:r>
            <a:r>
              <a:rPr lang="en-US" b="1" i="1" dirty="0" smtClean="0"/>
              <a:t>F</a:t>
            </a:r>
            <a:r>
              <a:rPr lang="en-US" dirty="0" smtClean="0"/>
              <a:t> from a set </a:t>
            </a:r>
            <a:r>
              <a:rPr lang="en-US" i="1" dirty="0" smtClean="0"/>
              <a:t>A</a:t>
            </a:r>
            <a:r>
              <a:rPr lang="en-US" dirty="0" smtClean="0"/>
              <a:t> to a set </a:t>
            </a:r>
            <a:r>
              <a:rPr lang="en-US" i="1" dirty="0" smtClean="0"/>
              <a:t>B</a:t>
            </a:r>
            <a:r>
              <a:rPr lang="en-US" dirty="0" smtClean="0"/>
              <a:t> that satisfies the following two properties</a:t>
            </a:r>
          </a:p>
          <a:p>
            <a:pPr lvl="1"/>
            <a:r>
              <a:rPr lang="en-US" dirty="0" smtClean="0"/>
              <a:t>For every element x in </a:t>
            </a:r>
            <a:r>
              <a:rPr lang="en-US" i="1" dirty="0" smtClean="0"/>
              <a:t>A</a:t>
            </a:r>
            <a:r>
              <a:rPr lang="en-US" dirty="0" smtClean="0"/>
              <a:t> there is an element y in </a:t>
            </a:r>
            <a:r>
              <a:rPr lang="en-US" i="1" dirty="0" smtClean="0"/>
              <a:t>B</a:t>
            </a:r>
            <a:r>
              <a:rPr lang="en-US" dirty="0" smtClean="0"/>
              <a:t> such that (x, y) is in </a:t>
            </a:r>
            <a:r>
              <a:rPr lang="en-US" b="1" i="1" dirty="0" smtClean="0"/>
              <a:t>F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For all elements x in </a:t>
            </a:r>
            <a:r>
              <a:rPr lang="en-US" i="1" dirty="0" smtClean="0"/>
              <a:t>A</a:t>
            </a:r>
            <a:r>
              <a:rPr lang="en-US" dirty="0" smtClean="0"/>
              <a:t> and y, z in </a:t>
            </a:r>
            <a:r>
              <a:rPr lang="en-US" i="1" dirty="0" smtClean="0"/>
              <a:t>B</a:t>
            </a:r>
            <a:endParaRPr lang="en-US" dirty="0" smtClean="0"/>
          </a:p>
          <a:p>
            <a:pPr lvl="2"/>
            <a:r>
              <a:rPr lang="en-US" dirty="0" smtClean="0"/>
              <a:t>If (x, y) is in </a:t>
            </a:r>
            <a:r>
              <a:rPr lang="en-US" b="1" i="1" dirty="0" smtClean="0"/>
              <a:t>F</a:t>
            </a:r>
            <a:r>
              <a:rPr lang="en-US" i="1" dirty="0" smtClean="0"/>
              <a:t> </a:t>
            </a:r>
            <a:r>
              <a:rPr lang="en-US" dirty="0" smtClean="0"/>
              <a:t>and (x, z) is in </a:t>
            </a:r>
            <a:r>
              <a:rPr lang="en-US" b="1" i="1" dirty="0" smtClean="0"/>
              <a:t>F</a:t>
            </a:r>
            <a:r>
              <a:rPr lang="en-US" dirty="0" smtClean="0"/>
              <a:t>, then y = z</a:t>
            </a:r>
          </a:p>
          <a:p>
            <a:pPr lvl="1"/>
            <a:r>
              <a:rPr lang="en-US" dirty="0" smtClean="0"/>
              <a:t>If </a:t>
            </a:r>
            <a:r>
              <a:rPr lang="en-US" b="1" i="1" dirty="0" smtClean="0"/>
              <a:t>F</a:t>
            </a:r>
            <a:r>
              <a:rPr lang="en-US" dirty="0" smtClean="0"/>
              <a:t> is a function from </a:t>
            </a:r>
            <a:r>
              <a:rPr lang="en-US" i="1" dirty="0" smtClean="0"/>
              <a:t>A</a:t>
            </a:r>
            <a:r>
              <a:rPr lang="en-US" dirty="0" smtClean="0"/>
              <a:t> to </a:t>
            </a:r>
            <a:r>
              <a:rPr lang="en-US" i="1" dirty="0" smtClean="0"/>
              <a:t>B</a:t>
            </a:r>
            <a:r>
              <a:rPr lang="en-US" dirty="0" smtClean="0"/>
              <a:t>, we say                         y = </a:t>
            </a:r>
            <a:r>
              <a:rPr lang="en-US" b="1" dirty="0" smtClean="0"/>
              <a:t>F</a:t>
            </a:r>
            <a:r>
              <a:rPr lang="en-US" dirty="0" smtClean="0"/>
              <a:t>(x) iff (x, y) is in </a:t>
            </a:r>
            <a:r>
              <a:rPr lang="en-US" b="1" i="1" dirty="0" smtClean="0"/>
              <a:t>F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Functions and Relations on Finite 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Sets A = {2,4,6} and B = {1,3,5} are connected by two relations R = {(2,5), (4,1), (4,3), (6,5)} and S = “for all (x, y) in A</a:t>
            </a:r>
            <a:r>
              <a:rPr lang="en-US" b="1" dirty="0" smtClean="0"/>
              <a:t>x</a:t>
            </a:r>
            <a:r>
              <a:rPr lang="en-US" dirty="0" smtClean="0"/>
              <a:t>B, (x, y) is in S iff       y = x + 1”</a:t>
            </a:r>
          </a:p>
          <a:p>
            <a:pPr lvl="1"/>
            <a:r>
              <a:rPr lang="en-US" dirty="0" smtClean="0"/>
              <a:t>Relation R is not a function because the x value 4 yields to separate y values 1 and 3</a:t>
            </a:r>
          </a:p>
          <a:p>
            <a:pPr lvl="2"/>
            <a:r>
              <a:rPr lang="en-US" dirty="0" smtClean="0"/>
              <a:t>In a function, according to property 2, an x value (input) can yield only one unique y value (output)</a:t>
            </a:r>
          </a:p>
          <a:p>
            <a:pPr lvl="1"/>
            <a:r>
              <a:rPr lang="en-US" dirty="0" smtClean="0"/>
              <a:t>Relation S is not a function because there is no element y in B such that y = 6 + 1 = 7</a:t>
            </a:r>
          </a:p>
          <a:p>
            <a:pPr lvl="2"/>
            <a:r>
              <a:rPr lang="en-US" dirty="0" smtClean="0"/>
              <a:t>Property 1 states that every element in A must yield an element in B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275</TotalTime>
  <Words>2445</Words>
  <Application>Microsoft Office PowerPoint</Application>
  <PresentationFormat>On-screen Show (4:3)</PresentationFormat>
  <Paragraphs>143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Foundry</vt:lpstr>
      <vt:lpstr>Relations Among Sets</vt:lpstr>
      <vt:lpstr>A Simple Relation</vt:lpstr>
      <vt:lpstr>The Circle Relation</vt:lpstr>
      <vt:lpstr>Properties of Relations</vt:lpstr>
      <vt:lpstr>Examples</vt:lpstr>
      <vt:lpstr>The Transitive Closure of a Relation</vt:lpstr>
      <vt:lpstr>Examples</vt:lpstr>
      <vt:lpstr>To Define Functions…</vt:lpstr>
      <vt:lpstr>Functions and Relations on Finite Sets</vt:lpstr>
      <vt:lpstr>Domain and Range</vt:lpstr>
      <vt:lpstr>Injective Vs Surjective Functions</vt:lpstr>
      <vt:lpstr>Examples</vt:lpstr>
      <vt:lpstr>Real Number Functions and the Vertical Line Test</vt:lpstr>
      <vt:lpstr>Inverse Functions</vt:lpstr>
      <vt:lpstr>Inverse Relations</vt:lpstr>
      <vt:lpstr>Hashing Functions</vt:lpstr>
      <vt:lpstr>Checksum Functions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Relations Among Sets</dc:title>
  <dc:creator/>
  <cp:lastModifiedBy>SETTINGS</cp:lastModifiedBy>
  <cp:revision>34</cp:revision>
  <dcterms:created xsi:type="dcterms:W3CDTF">2006-08-16T00:00:00Z</dcterms:created>
  <dcterms:modified xsi:type="dcterms:W3CDTF">2010-06-11T16:51:54Z</dcterms:modified>
</cp:coreProperties>
</file>