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6" r:id="rId2"/>
    <p:sldId id="287" r:id="rId3"/>
    <p:sldId id="288" r:id="rId4"/>
    <p:sldId id="289" r:id="rId5"/>
    <p:sldId id="290" r:id="rId6"/>
    <p:sldId id="292" r:id="rId7"/>
    <p:sldId id="293" r:id="rId8"/>
    <p:sldId id="294" r:id="rId9"/>
    <p:sldId id="296" r:id="rId10"/>
    <p:sldId id="298" r:id="rId11"/>
    <p:sldId id="299" r:id="rId12"/>
    <p:sldId id="301" r:id="rId13"/>
    <p:sldId id="302" r:id="rId14"/>
    <p:sldId id="304" r:id="rId15"/>
    <p:sldId id="305" r:id="rId16"/>
    <p:sldId id="306" r:id="rId17"/>
    <p:sldId id="309" r:id="rId18"/>
    <p:sldId id="310" r:id="rId19"/>
    <p:sldId id="311" r:id="rId20"/>
    <p:sldId id="313" r:id="rId21"/>
    <p:sldId id="312" r:id="rId22"/>
    <p:sldId id="314" r:id="rId23"/>
    <p:sldId id="315" r:id="rId24"/>
    <p:sldId id="31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B6C9D-4099-4740-B54B-07C0C3DA963C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3109-A9BA-41F9-AE03-07A7B443AA2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EA33FA5-74DB-4D38-A796-399082076A90}" type="datetimeFigureOut">
              <a:rPr lang="en-US" smtClean="0"/>
              <a:pPr/>
              <a:t>6/11/2010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242DDEB-68DE-4AB0-A6EC-A96EF9E02A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visual-prolog.com/index.php?title=Category:Tutorial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Predicate: A sentence that contains a finite number of variables and becomes a statement when values are substituted for the variables. </a:t>
            </a:r>
          </a:p>
          <a:p>
            <a:pPr lvl="1"/>
            <a:r>
              <a:rPr lang="en-US" dirty="0" smtClean="0"/>
              <a:t>Domain: the set of all values that can be substituted for the variables</a:t>
            </a:r>
          </a:p>
          <a:p>
            <a:pPr lvl="1"/>
            <a:r>
              <a:rPr lang="en-US" dirty="0" smtClean="0"/>
              <a:t>EX: P(x): x^2 &gt; x (“^” also means </a:t>
            </a:r>
            <a:r>
              <a:rPr lang="en-US" dirty="0" smtClean="0"/>
              <a:t>exponentiation in CS)</a:t>
            </a:r>
            <a:endParaRPr lang="en-US" dirty="0" smtClean="0"/>
          </a:p>
          <a:p>
            <a:r>
              <a:rPr lang="en-US" dirty="0" smtClean="0"/>
              <a:t>Sets</a:t>
            </a:r>
          </a:p>
          <a:p>
            <a:pPr lvl="1"/>
            <a:r>
              <a:rPr lang="en-US" dirty="0" smtClean="0"/>
              <a:t>x</a:t>
            </a:r>
            <a:r>
              <a:rPr lang="el-GR" dirty="0" smtClean="0"/>
              <a:t>ε</a:t>
            </a:r>
            <a:r>
              <a:rPr lang="en-US" dirty="0" smtClean="0"/>
              <a:t>A denotes that x is an element of set A</a:t>
            </a:r>
          </a:p>
          <a:p>
            <a:pPr lvl="1"/>
            <a:r>
              <a:rPr lang="en-US" dirty="0" smtClean="0"/>
              <a:t>Common Sets: R(real), Z(integers), Q(rationals)</a:t>
            </a:r>
          </a:p>
          <a:p>
            <a:pPr lvl="1"/>
            <a:r>
              <a:rPr lang="en-US" dirty="0" smtClean="0"/>
              <a:t>R⁺ and R⁻ indicate positive or negative elements only</a:t>
            </a:r>
          </a:p>
          <a:p>
            <a:pPr lvl="1"/>
            <a:r>
              <a:rPr lang="en-US" dirty="0" smtClean="0"/>
              <a:t>{1,2,3…} indicates a set of all + integers using “…”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 to Predicates and Quantified Statements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∀ and ∃ are both used</a:t>
            </a:r>
          </a:p>
          <a:p>
            <a:pPr lvl="1"/>
            <a:r>
              <a:rPr lang="en-US" dirty="0" smtClean="0"/>
              <a:t>The quantifiers are co-equal and are evaluated from left to right</a:t>
            </a:r>
          </a:p>
          <a:p>
            <a:pPr lvl="2"/>
            <a:r>
              <a:rPr lang="en-US" dirty="0" smtClean="0"/>
              <a:t> ∀x </a:t>
            </a:r>
            <a:r>
              <a:rPr lang="el-GR" dirty="0" smtClean="0"/>
              <a:t>ε</a:t>
            </a:r>
            <a:r>
              <a:rPr lang="en-US" dirty="0" smtClean="0"/>
              <a:t> D, ∃y </a:t>
            </a:r>
            <a:r>
              <a:rPr lang="el-GR" dirty="0" smtClean="0"/>
              <a:t>ε</a:t>
            </a:r>
            <a:r>
              <a:rPr lang="en-US" dirty="0" smtClean="0"/>
              <a:t> S such that P(x,y)</a:t>
            </a:r>
          </a:p>
          <a:p>
            <a:pPr lvl="3"/>
            <a:r>
              <a:rPr lang="en-US" dirty="0" smtClean="0"/>
              <a:t>For any x in D, a value y in S can be found to satisfy the predicate P(x,y) (given x, choose y)</a:t>
            </a:r>
          </a:p>
          <a:p>
            <a:pPr lvl="2"/>
            <a:r>
              <a:rPr lang="en-US" dirty="0" smtClean="0"/>
              <a:t>∃x </a:t>
            </a:r>
            <a:r>
              <a:rPr lang="el-GR" dirty="0" smtClean="0"/>
              <a:t>ε</a:t>
            </a:r>
            <a:r>
              <a:rPr lang="en-US" dirty="0" smtClean="0"/>
              <a:t> D such that ∀y </a:t>
            </a:r>
            <a:r>
              <a:rPr lang="el-GR" dirty="0" smtClean="0"/>
              <a:t>ε</a:t>
            </a:r>
            <a:r>
              <a:rPr lang="en-US" dirty="0" smtClean="0"/>
              <a:t> E, P(x,y)</a:t>
            </a:r>
          </a:p>
          <a:p>
            <a:pPr lvl="3"/>
            <a:r>
              <a:rPr lang="en-US" dirty="0" smtClean="0"/>
              <a:t>There exists an x in D such that any y in E satisfies P(x,y)	(choose x, then given y)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Statements With Multiple Quantifiers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Limits</a:t>
            </a:r>
          </a:p>
          <a:p>
            <a:pPr lvl="1"/>
            <a:r>
              <a:rPr lang="en-US" dirty="0" smtClean="0"/>
              <a:t>“Lim(n → ∞) a</a:t>
            </a:r>
            <a:r>
              <a:rPr lang="en-US" sz="1100" dirty="0" smtClean="0"/>
              <a:t>n</a:t>
            </a:r>
            <a:r>
              <a:rPr lang="en-US" dirty="0" smtClean="0"/>
              <a:t> = L” means that as n approaches infinity, the value a[n] approaches L</a:t>
            </a:r>
          </a:p>
          <a:p>
            <a:pPr lvl="1"/>
            <a:r>
              <a:rPr lang="en-US" dirty="0" smtClean="0"/>
              <a:t>For any positive number </a:t>
            </a:r>
            <a:r>
              <a:rPr lang="el-GR" i="1" dirty="0" smtClean="0"/>
              <a:t>ε</a:t>
            </a:r>
            <a:r>
              <a:rPr lang="en-US" dirty="0" smtClean="0"/>
              <a:t>, there exists an integer Z such that whenever n &gt; Z, a sub n sits between      L-</a:t>
            </a:r>
            <a:r>
              <a:rPr lang="el-GR" i="1" dirty="0" smtClean="0"/>
              <a:t> ε</a:t>
            </a:r>
            <a:r>
              <a:rPr lang="en-US" i="1" dirty="0" smtClean="0"/>
              <a:t> </a:t>
            </a:r>
            <a:r>
              <a:rPr lang="en-US" dirty="0" smtClean="0"/>
              <a:t>and L+</a:t>
            </a:r>
            <a:r>
              <a:rPr lang="el-GR" i="1" dirty="0" smtClean="0"/>
              <a:t> ε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Symbolically: ∀</a:t>
            </a:r>
            <a:r>
              <a:rPr lang="el-GR" i="1" dirty="0" smtClean="0"/>
              <a:t>ε</a:t>
            </a:r>
            <a:r>
              <a:rPr lang="en-US" dirty="0" smtClean="0"/>
              <a:t> &gt; 0, ∃ an integer Z such that ∀integers n, if n &gt; Z then L-</a:t>
            </a:r>
            <a:r>
              <a:rPr lang="el-GR" i="1" dirty="0" smtClean="0"/>
              <a:t> ε</a:t>
            </a:r>
            <a:r>
              <a:rPr lang="en-US" dirty="0" smtClean="0"/>
              <a:t> &lt; a</a:t>
            </a:r>
            <a:r>
              <a:rPr lang="en-US" sz="1050" dirty="0" smtClean="0"/>
              <a:t>n</a:t>
            </a:r>
            <a:r>
              <a:rPr lang="en-US" dirty="0" smtClean="0"/>
              <a:t> &lt; L+</a:t>
            </a:r>
            <a:r>
              <a:rPr lang="el-GR" i="1" dirty="0" smtClean="0"/>
              <a:t> ε</a:t>
            </a:r>
            <a:endParaRPr lang="en-US" dirty="0" smtClean="0"/>
          </a:p>
          <a:p>
            <a:pPr lvl="2"/>
            <a:r>
              <a:rPr lang="en-US" dirty="0" smtClean="0"/>
              <a:t>This definition is logically complex, but can be easily tested with values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Definition of a Limit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Negations of Multiply Quantified Statements</a:t>
            </a:r>
          </a:p>
          <a:p>
            <a:pPr lvl="1"/>
            <a:r>
              <a:rPr lang="en-US" dirty="0" smtClean="0"/>
              <a:t>For any number of quantifiers, the same basic rules can be applied</a:t>
            </a:r>
          </a:p>
          <a:p>
            <a:pPr lvl="2"/>
            <a:r>
              <a:rPr lang="en-US" dirty="0" smtClean="0"/>
              <a:t>~(∀x in D, ∃y in E such that P(x,y) = ∃x in D such that ∀y in E, ~P(x,y)</a:t>
            </a:r>
          </a:p>
          <a:p>
            <a:pPr lvl="2"/>
            <a:r>
              <a:rPr lang="en-US" dirty="0" smtClean="0"/>
              <a:t>~(∃x in D such that ∀y in E, P(x,y) = ∀x in D, ∃y in E such that ~P(x,y)</a:t>
            </a:r>
          </a:p>
          <a:p>
            <a:pPr lvl="2"/>
            <a:r>
              <a:rPr lang="en-US" dirty="0" smtClean="0"/>
              <a:t>These two equivalencies were obtained using the negations of quantified statements introduced earlier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Operations with Multiple Quantifiers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Order of Quantifiers</a:t>
            </a:r>
          </a:p>
          <a:p>
            <a:pPr lvl="1"/>
            <a:r>
              <a:rPr lang="en-US" dirty="0" smtClean="0"/>
              <a:t>By reversing the order of quantifiers ∀ and ∃, it is possible to reverse the truth values of the statement (this is not always so)</a:t>
            </a:r>
          </a:p>
          <a:p>
            <a:pPr lvl="1"/>
            <a:r>
              <a:rPr lang="en-US" dirty="0" smtClean="0"/>
              <a:t>If two of the same quantifiers are next to each other and are reversed, the meaning is left unchanged</a:t>
            </a:r>
          </a:p>
          <a:p>
            <a:pPr lvl="2"/>
            <a:r>
              <a:rPr lang="en-US" dirty="0" smtClean="0"/>
              <a:t> ∀reals x and ∀reals y, x + y = y + x. This is true both ways</a:t>
            </a:r>
          </a:p>
          <a:p>
            <a:pPr lvl="2"/>
            <a:r>
              <a:rPr lang="en-US" dirty="0" smtClean="0"/>
              <a:t>∀ real numbers x and y,… is the exact same statement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Counts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Language of First-Order Logic</a:t>
            </a:r>
          </a:p>
          <a:p>
            <a:pPr lvl="1"/>
            <a:r>
              <a:rPr lang="en-US" dirty="0" smtClean="0"/>
              <a:t>The collection of all symbols for quantifiers, connectives, variables, etc. is not just a bunch of garble. It’s a language through which most situations can be described. There are many dialects for many different situations but the same general rule applies to each: you can’t learn it if you don’t use it.</a:t>
            </a:r>
          </a:p>
          <a:p>
            <a:pPr lvl="1"/>
            <a:r>
              <a:rPr lang="en-US" dirty="0" smtClean="0"/>
              <a:t>It’s important that you understand the symbols used in logic because they are the golden standard in mathematics; be it a proof, a solution or some other kind of process, the language of logic will be used to describe it.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Note on Symbolism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You Know?</a:t>
            </a:r>
          </a:p>
          <a:p>
            <a:pPr lvl="1"/>
            <a:r>
              <a:rPr lang="en-US" dirty="0" smtClean="0"/>
              <a:t>An entire programming language called </a:t>
            </a:r>
            <a:r>
              <a:rPr lang="en-US" i="1" dirty="0" smtClean="0">
                <a:hlinkClick r:id="rId3"/>
              </a:rPr>
              <a:t>Prolog</a:t>
            </a:r>
            <a:r>
              <a:rPr lang="en-US" dirty="0" smtClean="0"/>
              <a:t> (</a:t>
            </a:r>
            <a:r>
              <a:rPr lang="en-US" b="1" dirty="0" smtClean="0"/>
              <a:t>pro</a:t>
            </a:r>
            <a:r>
              <a:rPr lang="en-US" dirty="0" smtClean="0"/>
              <a:t>gramming in </a:t>
            </a:r>
            <a:r>
              <a:rPr lang="en-US" b="1" dirty="0" smtClean="0"/>
              <a:t>log</a:t>
            </a:r>
            <a:r>
              <a:rPr lang="en-US" dirty="0" smtClean="0"/>
              <a:t>ic) was developed for logical manipulation</a:t>
            </a:r>
          </a:p>
          <a:p>
            <a:pPr lvl="1"/>
            <a:r>
              <a:rPr lang="en-US" dirty="0" smtClean="0"/>
              <a:t>Using symbolic manipulation, </a:t>
            </a:r>
            <a:r>
              <a:rPr lang="en-US" i="1" dirty="0" smtClean="0"/>
              <a:t>Prolog</a:t>
            </a:r>
            <a:r>
              <a:rPr lang="en-US" dirty="0" smtClean="0"/>
              <a:t> can solve all your logical problems for you if you know how to use it</a:t>
            </a:r>
          </a:p>
          <a:p>
            <a:pPr lvl="1"/>
            <a:r>
              <a:rPr lang="en-US" dirty="0" smtClean="0"/>
              <a:t>This course is not language specific, but it may be worth looking into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as a Computer Language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 of Universal Instantiation</a:t>
            </a:r>
          </a:p>
          <a:p>
            <a:pPr lvl="1"/>
            <a:r>
              <a:rPr lang="en-US" dirty="0" smtClean="0"/>
              <a:t>If something is true for everything in a domain, then it is true for any particular thing in the domain</a:t>
            </a:r>
          </a:p>
          <a:p>
            <a:pPr lvl="1"/>
            <a:r>
              <a:rPr lang="en-US" dirty="0" smtClean="0"/>
              <a:t>If something is true for a type or class of objects, then it is true for any particular object of the types or class</a:t>
            </a:r>
          </a:p>
          <a:p>
            <a:pPr lvl="2"/>
            <a:r>
              <a:rPr lang="en-US" dirty="0" smtClean="0"/>
              <a:t>This lets you apply general rules and theorems to specific objects without changing or having to prove the theorem used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Arguments with Quantified Statements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Modus Ponens</a:t>
            </a:r>
          </a:p>
          <a:p>
            <a:pPr lvl="1"/>
            <a:r>
              <a:rPr lang="en-US" dirty="0" smtClean="0"/>
              <a:t>∀x, if P(x) then Q(x): P(a) for a particular a :: Q(a)</a:t>
            </a:r>
          </a:p>
          <a:p>
            <a:pPr lvl="1"/>
            <a:r>
              <a:rPr lang="en-US" dirty="0" smtClean="0"/>
              <a:t>If x satisfies P(x) then it satisfies Q(x). It is known that “a” satisfies P(a) so Q(a) must be true</a:t>
            </a:r>
          </a:p>
          <a:p>
            <a:pPr lvl="2"/>
            <a:r>
              <a:rPr lang="en-US" dirty="0" smtClean="0"/>
              <a:t>This is a valid – and very useful – argument form</a:t>
            </a:r>
          </a:p>
          <a:p>
            <a:r>
              <a:rPr lang="en-US" dirty="0" smtClean="0"/>
              <a:t>Universal Modus Tollens</a:t>
            </a:r>
          </a:p>
          <a:p>
            <a:pPr lvl="1"/>
            <a:r>
              <a:rPr lang="en-US" dirty="0" smtClean="0"/>
              <a:t>∀x, if P(x) then Q(x):~Q(a) for a particular a :: ~P(a)</a:t>
            </a:r>
          </a:p>
          <a:p>
            <a:pPr lvl="1"/>
            <a:r>
              <a:rPr lang="en-US" dirty="0" smtClean="0"/>
              <a:t>If x satisfies P(x) then it satisfies Q(x). It is known that “a” fails Q(a) so it must also fail P(a)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Universal Forms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Proving Validity of Arguments with Quantified Statements</a:t>
            </a:r>
          </a:p>
          <a:p>
            <a:pPr lvl="1"/>
            <a:r>
              <a:rPr lang="en-US" dirty="0" smtClean="0"/>
              <a:t>An argument form is valid regardless of the predicates used iff the conclusion is true when the premises are all true</a:t>
            </a:r>
          </a:p>
          <a:p>
            <a:pPr lvl="1"/>
            <a:r>
              <a:rPr lang="en-US" dirty="0" smtClean="0"/>
              <a:t>An argument is valid iff its argument form is valid</a:t>
            </a:r>
          </a:p>
          <a:p>
            <a:pPr lvl="1"/>
            <a:r>
              <a:rPr lang="en-US" dirty="0" smtClean="0"/>
              <a:t>A form can be proven true using other forms, theorems, and diagrams like truth tables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Proving Universal Arguments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Diagrams</a:t>
            </a:r>
          </a:p>
          <a:p>
            <a:pPr lvl="1"/>
            <a:r>
              <a:rPr lang="en-US" dirty="0" smtClean="0"/>
              <a:t>Picture each domain in an argument as a disk</a:t>
            </a:r>
          </a:p>
          <a:p>
            <a:pPr lvl="2"/>
            <a:r>
              <a:rPr lang="en-US" dirty="0" smtClean="0"/>
              <a:t>If a particular domain exists within a larger domain then place the particular disk into the larger disk</a:t>
            </a:r>
          </a:p>
          <a:p>
            <a:pPr lvl="3"/>
            <a:r>
              <a:rPr lang="en-US" dirty="0" smtClean="0"/>
              <a:t>EX: all integers are real numbers. Draw a disk for reals and then draw an integer disk inside the reals disk</a:t>
            </a:r>
          </a:p>
          <a:p>
            <a:pPr lvl="2"/>
            <a:r>
              <a:rPr lang="en-US" dirty="0" smtClean="0"/>
              <a:t>If something is not on the larger disk, it can’t be on the smaller one either </a:t>
            </a:r>
          </a:p>
          <a:p>
            <a:pPr lvl="3"/>
            <a:r>
              <a:rPr lang="en-US" dirty="0" smtClean="0"/>
              <a:t>If a number is not a real number, then it cannot be an integer</a:t>
            </a:r>
          </a:p>
          <a:p>
            <a:pPr lvl="3"/>
            <a:r>
              <a:rPr lang="en-US" dirty="0" smtClean="0"/>
              <a:t>If a number is an integer, then it is also a real number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Visual Aids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set of all elements that make a predicate true is the truth set</a:t>
            </a:r>
          </a:p>
          <a:p>
            <a:pPr lvl="1"/>
            <a:r>
              <a:rPr lang="en-US" dirty="0" smtClean="0"/>
              <a:t>{x </a:t>
            </a:r>
            <a:r>
              <a:rPr lang="el-GR" dirty="0" smtClean="0"/>
              <a:t>ε</a:t>
            </a:r>
            <a:r>
              <a:rPr lang="en-US" dirty="0" smtClean="0"/>
              <a:t> D | P(x)} – D is the domain of x</a:t>
            </a:r>
          </a:p>
          <a:p>
            <a:pPr lvl="1"/>
            <a:r>
              <a:rPr lang="en-US" dirty="0" smtClean="0"/>
              <a:t>This is read “the set of all x in D such that P(x)”</a:t>
            </a:r>
          </a:p>
          <a:p>
            <a:pPr lvl="1"/>
            <a:r>
              <a:rPr lang="en-US" dirty="0" smtClean="0"/>
              <a:t>EX: Q(n) is “n is a factor of 8”</a:t>
            </a:r>
          </a:p>
          <a:p>
            <a:pPr lvl="2"/>
            <a:r>
              <a:rPr lang="en-US" dirty="0" smtClean="0"/>
              <a:t>If the domain is Z⁺, the truth set is {1,2,4,8}</a:t>
            </a:r>
          </a:p>
          <a:p>
            <a:pPr lvl="2"/>
            <a:r>
              <a:rPr lang="en-US" dirty="0" smtClean="0"/>
              <a:t>If the domain is Z, {1,2,4,8,-1,-2,-4,-8}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Truth Set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More on Diagrams</a:t>
            </a:r>
          </a:p>
          <a:p>
            <a:pPr lvl="1"/>
            <a:r>
              <a:rPr lang="en-US" dirty="0" smtClean="0"/>
              <a:t>One must be careful to ensure that the diagrams are fit together properly. Both the converse and inverse errors can be miss-interpreted diagrammatically to say that the form is valid, when in fact the form is abstract. In general, diagrams are helpful when used to represent argument forms.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Visual Aids</a:t>
            </a:r>
            <a:endParaRPr lang="en-US" dirty="0"/>
          </a:p>
        </p:txBody>
      </p:sp>
      <p:pic>
        <p:nvPicPr>
          <p:cNvPr id="32770" name="Picture 2" descr="http://upload.wikimedia.org/wikipedia/commons/thumb/7/7a/Venn_diagram_cmyk.svg/400px-Venn_diagram_cmyk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514600"/>
            <a:ext cx="279267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Quantified Converse Error</a:t>
            </a:r>
          </a:p>
          <a:p>
            <a:pPr lvl="1"/>
            <a:r>
              <a:rPr lang="en-US" dirty="0" smtClean="0"/>
              <a:t>∀x, if P(x) then Q(x): Q(a) for a particular a:: P(a)</a:t>
            </a:r>
          </a:p>
          <a:p>
            <a:pPr lvl="2"/>
            <a:r>
              <a:rPr lang="en-US" dirty="0" smtClean="0"/>
              <a:t>This is invalid</a:t>
            </a:r>
          </a:p>
          <a:p>
            <a:pPr lvl="3"/>
            <a:r>
              <a:rPr lang="en-US" dirty="0" smtClean="0"/>
              <a:t>EX: P(x) = “x is an integer”, Q(x) = “x is a real number”</a:t>
            </a:r>
          </a:p>
          <a:p>
            <a:pPr lvl="3"/>
            <a:r>
              <a:rPr lang="en-US" dirty="0" smtClean="0"/>
              <a:t>If Q(x) is true, P(x) doesn’t necessarily follow because x could be .5, which is real, but is not an integer</a:t>
            </a:r>
          </a:p>
          <a:p>
            <a:r>
              <a:rPr lang="en-US" dirty="0" smtClean="0"/>
              <a:t>Quantified Inverse Error</a:t>
            </a:r>
          </a:p>
          <a:p>
            <a:pPr lvl="1"/>
            <a:r>
              <a:rPr lang="en-US" dirty="0" smtClean="0"/>
              <a:t>∀x, if P(x) then Q(x): ~P(a) for a particular a :: ~Q(a)</a:t>
            </a:r>
          </a:p>
          <a:p>
            <a:pPr lvl="2"/>
            <a:r>
              <a:rPr lang="en-US" dirty="0" smtClean="0"/>
              <a:t>Invalid form</a:t>
            </a:r>
          </a:p>
          <a:p>
            <a:pPr lvl="3"/>
            <a:r>
              <a:rPr lang="en-US" dirty="0" smtClean="0"/>
              <a:t>EX: P(x) = “x is an integer”, Q(x) = “x is a real number”</a:t>
            </a:r>
          </a:p>
          <a:p>
            <a:pPr lvl="3"/>
            <a:r>
              <a:rPr lang="en-US" dirty="0" smtClean="0"/>
              <a:t>If x is .5, P(x) is false but Q(x) is still true. The truth of Q(x) didn’t follow from the truth of P(x)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Obtaining Additional Argument Forms</a:t>
            </a:r>
          </a:p>
          <a:p>
            <a:pPr lvl="1"/>
            <a:r>
              <a:rPr lang="en-US" dirty="0" smtClean="0"/>
              <a:t>In order to transform an established argument form into its universal equivalent, combine each statement in the form with Universal Instantiation</a:t>
            </a:r>
          </a:p>
          <a:p>
            <a:pPr lvl="1"/>
            <a:r>
              <a:rPr lang="en-US" dirty="0" smtClean="0"/>
              <a:t>EX: Universal Transitivity</a:t>
            </a:r>
          </a:p>
          <a:p>
            <a:pPr lvl="2"/>
            <a:r>
              <a:rPr lang="en-US" dirty="0" smtClean="0"/>
              <a:t>∀x, P(x)→Q(x): ∀x, Q(x)→R(x) :: ∀x, P(x)→R(x)</a:t>
            </a:r>
          </a:p>
          <a:p>
            <a:pPr lvl="2"/>
            <a:r>
              <a:rPr lang="en-US" dirty="0" smtClean="0"/>
              <a:t>Anything that makes P(x) true makes Q(x) true, anything that makes Q(x) true makes R(x) true, anything that makes P(x) true must make R(x) 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Universal Argument Forms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Abduction</a:t>
            </a:r>
          </a:p>
          <a:p>
            <a:pPr lvl="1"/>
            <a:r>
              <a:rPr lang="en-US" dirty="0" smtClean="0"/>
              <a:t>Sometimes, converse and inverse errors are useful</a:t>
            </a:r>
          </a:p>
          <a:p>
            <a:pPr lvl="2"/>
            <a:r>
              <a:rPr lang="en-US" dirty="0" smtClean="0"/>
              <a:t>∀x, P(x)→Q(x): Q(x) :: P(x) is a converse error, but is not totally useless. It can be used to search for a logically correct statement</a:t>
            </a:r>
          </a:p>
          <a:p>
            <a:pPr lvl="3"/>
            <a:r>
              <a:rPr lang="en-US" dirty="0" smtClean="0"/>
              <a:t>Say that a doctor knows two things: </a:t>
            </a:r>
          </a:p>
          <a:p>
            <a:pPr lvl="4"/>
            <a:r>
              <a:rPr lang="en-US" dirty="0" smtClean="0"/>
              <a:t>If someone has chicken pox, they will have red bumps</a:t>
            </a:r>
          </a:p>
          <a:p>
            <a:pPr lvl="4"/>
            <a:r>
              <a:rPr lang="en-US" dirty="0" smtClean="0"/>
              <a:t>A patient complains that he has red bumps</a:t>
            </a:r>
          </a:p>
          <a:p>
            <a:pPr lvl="3"/>
            <a:r>
              <a:rPr lang="en-US" dirty="0" smtClean="0"/>
              <a:t>It is not valid to say that the patient has chicken pox, but the doctor knows that he can perform a test that will prove chicken pox is true</a:t>
            </a:r>
          </a:p>
          <a:p>
            <a:pPr lvl="3"/>
            <a:r>
              <a:rPr lang="en-US" dirty="0" smtClean="0"/>
              <a:t>Thanks to the converse error, the doctor was able to narrow his search. This comes in handy when designing expert systems and artificial intelligence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“Proof” by Abduction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world of mathematics, proving your statements is an essential skill. Don’t believe us? </a:t>
            </a:r>
          </a:p>
          <a:p>
            <a:pPr lvl="1"/>
            <a:r>
              <a:rPr lang="en-US" dirty="0" smtClean="0"/>
              <a:t>Say an engineer is designing a new type of engine for a commercial plane. According to </a:t>
            </a:r>
            <a:r>
              <a:rPr lang="en-US" i="1" dirty="0" smtClean="0"/>
              <a:t>his</a:t>
            </a:r>
            <a:r>
              <a:rPr lang="en-US" dirty="0" smtClean="0"/>
              <a:t> calculations, the engine will not malfunction under standard conditions. In testing, this fact may seem to be true, but if his calculations were not proven valid, there will always be a lingering uncertainty.</a:t>
            </a:r>
          </a:p>
          <a:p>
            <a:pPr lvl="1"/>
            <a:r>
              <a:rPr lang="en-US" dirty="0" smtClean="0"/>
              <a:t>When people’s lives depend on your correctness, you have to be absolutely sure that you are in </a:t>
            </a:r>
            <a:r>
              <a:rPr lang="en-US" smtClean="0"/>
              <a:t>fact correct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Statement</a:t>
            </a:r>
          </a:p>
          <a:p>
            <a:pPr lvl="1"/>
            <a:r>
              <a:rPr lang="en-US" dirty="0" smtClean="0"/>
              <a:t>“∀x </a:t>
            </a:r>
            <a:r>
              <a:rPr lang="el-GR" dirty="0" smtClean="0"/>
              <a:t>ε</a:t>
            </a:r>
            <a:r>
              <a:rPr lang="en-US" dirty="0" smtClean="0"/>
              <a:t> D, Q(x)” is read “for all x in D, Q(x)”</a:t>
            </a:r>
          </a:p>
          <a:p>
            <a:pPr lvl="1"/>
            <a:r>
              <a:rPr lang="en-US" dirty="0" smtClean="0"/>
              <a:t>∀ is the universal quantifier, pronounced “for all”</a:t>
            </a:r>
          </a:p>
          <a:p>
            <a:pPr lvl="1"/>
            <a:r>
              <a:rPr lang="en-US" dirty="0" smtClean="0"/>
              <a:t>A universal statement is true iff it is true for every x in D and is false if just one x in D is false</a:t>
            </a:r>
          </a:p>
          <a:p>
            <a:pPr lvl="2"/>
            <a:r>
              <a:rPr lang="en-US" dirty="0" smtClean="0"/>
              <a:t>This one false x is a counterexample</a:t>
            </a:r>
          </a:p>
          <a:p>
            <a:pPr lvl="1"/>
            <a:r>
              <a:rPr lang="en-US" dirty="0" smtClean="0"/>
              <a:t>EX: ∀x </a:t>
            </a:r>
            <a:r>
              <a:rPr lang="el-GR" dirty="0" smtClean="0"/>
              <a:t>ε</a:t>
            </a:r>
            <a:r>
              <a:rPr lang="en-US" dirty="0" smtClean="0"/>
              <a:t> R, x^2 ≥ x</a:t>
            </a:r>
          </a:p>
          <a:p>
            <a:pPr lvl="2"/>
            <a:r>
              <a:rPr lang="en-US" dirty="0" smtClean="0"/>
              <a:t>2^2 &gt; 2, but (1/2)^2 &lt; (1/2) so it’s false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Universal Quantifier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Existential Statement</a:t>
            </a:r>
          </a:p>
          <a:p>
            <a:pPr lvl="1"/>
            <a:r>
              <a:rPr lang="en-US" dirty="0" smtClean="0"/>
              <a:t>“∃x </a:t>
            </a:r>
            <a:r>
              <a:rPr lang="el-GR" dirty="0" smtClean="0"/>
              <a:t>ε</a:t>
            </a:r>
            <a:r>
              <a:rPr lang="en-US" dirty="0" smtClean="0"/>
              <a:t> D such that Q(x)” means “there exists an x in D such that Q(x)”</a:t>
            </a:r>
          </a:p>
          <a:p>
            <a:pPr lvl="1"/>
            <a:r>
              <a:rPr lang="en-US" dirty="0" smtClean="0"/>
              <a:t> ∃ - Existential Quantifier </a:t>
            </a:r>
          </a:p>
          <a:p>
            <a:pPr lvl="1"/>
            <a:r>
              <a:rPr lang="en-US" dirty="0" smtClean="0"/>
              <a:t>This is true iff at least one x satisfies Q(x)</a:t>
            </a:r>
          </a:p>
          <a:p>
            <a:pPr lvl="1"/>
            <a:r>
              <a:rPr lang="en-US" dirty="0" smtClean="0"/>
              <a:t>EX: ∃x </a:t>
            </a:r>
            <a:r>
              <a:rPr lang="el-GR" dirty="0" smtClean="0"/>
              <a:t>ε</a:t>
            </a:r>
            <a:r>
              <a:rPr lang="en-US" dirty="0" smtClean="0"/>
              <a:t> D such that x^2 = x</a:t>
            </a:r>
          </a:p>
          <a:p>
            <a:pPr lvl="2"/>
            <a:r>
              <a:rPr lang="en-US" dirty="0" smtClean="0"/>
              <a:t>1^2 = 1 and is the only value besides 0 that is 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Existential Quantifier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Conditional Statements</a:t>
            </a:r>
          </a:p>
          <a:p>
            <a:pPr lvl="1"/>
            <a:r>
              <a:rPr lang="en-US" dirty="0" smtClean="0"/>
              <a:t>“∀x, P(x) → Q(x)” means “for all x, if P(x) is true, Q(x) follows</a:t>
            </a:r>
          </a:p>
          <a:p>
            <a:pPr lvl="1"/>
            <a:r>
              <a:rPr lang="en-US" dirty="0" smtClean="0"/>
              <a:t>A statement of this form can always be translated to “∀x </a:t>
            </a:r>
            <a:r>
              <a:rPr lang="el-GR" dirty="0" smtClean="0"/>
              <a:t>ε</a:t>
            </a:r>
            <a:r>
              <a:rPr lang="en-US" dirty="0" smtClean="0"/>
              <a:t> D, Q(x)” by making D the set of truth values for P(x)</a:t>
            </a:r>
          </a:p>
          <a:p>
            <a:pPr lvl="1"/>
            <a:r>
              <a:rPr lang="en-US" dirty="0" smtClean="0"/>
              <a:t>The same general rule applies for Existential statements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Quantifiers in Statements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Negation of Quantified Statements</a:t>
            </a:r>
          </a:p>
          <a:p>
            <a:pPr lvl="1"/>
            <a:r>
              <a:rPr lang="en-US" dirty="0" smtClean="0"/>
              <a:t>~(All x in D, Q(x)) = There exists at least one x in D such that ~Q(x)</a:t>
            </a:r>
          </a:p>
          <a:p>
            <a:pPr lvl="2"/>
            <a:r>
              <a:rPr lang="en-US" dirty="0" smtClean="0"/>
              <a:t>~(∀x </a:t>
            </a:r>
            <a:r>
              <a:rPr lang="el-GR" dirty="0" smtClean="0"/>
              <a:t>ε</a:t>
            </a:r>
            <a:r>
              <a:rPr lang="en-US" dirty="0" smtClean="0"/>
              <a:t> D, Q(x)) = ∃x </a:t>
            </a:r>
            <a:r>
              <a:rPr lang="el-GR" dirty="0" smtClean="0"/>
              <a:t>ε</a:t>
            </a:r>
            <a:r>
              <a:rPr lang="en-US" dirty="0" smtClean="0"/>
              <a:t> D such that ~Q(x)</a:t>
            </a:r>
          </a:p>
          <a:p>
            <a:pPr lvl="2"/>
            <a:r>
              <a:rPr lang="en-US" dirty="0" smtClean="0"/>
              <a:t>The negation of </a:t>
            </a:r>
            <a:r>
              <a:rPr lang="en-US" b="1" dirty="0" smtClean="0"/>
              <a:t>“All Are”</a:t>
            </a:r>
            <a:r>
              <a:rPr lang="en-US" dirty="0" smtClean="0"/>
              <a:t> is </a:t>
            </a:r>
            <a:r>
              <a:rPr lang="en-US" b="1" dirty="0" smtClean="0"/>
              <a:t>logically equivalent</a:t>
            </a:r>
            <a:r>
              <a:rPr lang="en-US" dirty="0" smtClean="0"/>
              <a:t> to </a:t>
            </a:r>
            <a:r>
              <a:rPr lang="en-US" b="1" dirty="0" smtClean="0"/>
              <a:t>“Some Are Not”</a:t>
            </a:r>
            <a:endParaRPr lang="en-US" dirty="0" smtClean="0"/>
          </a:p>
          <a:p>
            <a:pPr lvl="1"/>
            <a:r>
              <a:rPr lang="en-US" dirty="0" smtClean="0"/>
              <a:t>~(∃x </a:t>
            </a:r>
            <a:r>
              <a:rPr lang="el-GR" dirty="0" smtClean="0"/>
              <a:t>ε</a:t>
            </a:r>
            <a:r>
              <a:rPr lang="en-US" dirty="0" smtClean="0"/>
              <a:t> D such that Q(X)) = ∀x </a:t>
            </a:r>
            <a:r>
              <a:rPr lang="el-GR" dirty="0" smtClean="0"/>
              <a:t>ε</a:t>
            </a:r>
            <a:r>
              <a:rPr lang="en-US" dirty="0" smtClean="0"/>
              <a:t> D, ~Q(x)</a:t>
            </a:r>
          </a:p>
          <a:p>
            <a:pPr lvl="2"/>
            <a:r>
              <a:rPr lang="en-US" dirty="0" smtClean="0"/>
              <a:t>The negation of </a:t>
            </a:r>
            <a:r>
              <a:rPr lang="en-US" b="1" dirty="0" smtClean="0"/>
              <a:t>“Some Are” </a:t>
            </a:r>
            <a:r>
              <a:rPr lang="en-US" dirty="0" smtClean="0"/>
              <a:t> is </a:t>
            </a:r>
            <a:r>
              <a:rPr lang="en-US" b="1" dirty="0" smtClean="0"/>
              <a:t>logically equivalent</a:t>
            </a:r>
            <a:r>
              <a:rPr lang="en-US" dirty="0" smtClean="0"/>
              <a:t> to </a:t>
            </a:r>
            <a:r>
              <a:rPr lang="en-US" b="1" dirty="0" smtClean="0"/>
              <a:t>“All Are Not”</a:t>
            </a:r>
            <a:endParaRPr lang="en-US" dirty="0" smtClean="0"/>
          </a:p>
          <a:p>
            <a:pPr lvl="1"/>
            <a:r>
              <a:rPr lang="en-US" dirty="0" smtClean="0"/>
              <a:t>Caution: when translating to informal language, check the placement of “not” to ensure no ambiguity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Manipulating Quantified Statements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Negations of Universal Conditional Statements</a:t>
            </a:r>
          </a:p>
          <a:p>
            <a:pPr lvl="1"/>
            <a:r>
              <a:rPr lang="en-US" dirty="0" smtClean="0"/>
              <a:t>~(∀x, P(x) → Q(x)) = ∃x such that (P(x)^~Q(x))</a:t>
            </a:r>
          </a:p>
          <a:p>
            <a:pPr lvl="2"/>
            <a:r>
              <a:rPr lang="en-US" dirty="0" smtClean="0"/>
              <a:t>~(for all x, if P(x) then Q(x)) = there exists an x such that P(x) is true and Q(x) is false</a:t>
            </a:r>
          </a:p>
          <a:p>
            <a:pPr lvl="2"/>
            <a:r>
              <a:rPr lang="en-US" dirty="0" smtClean="0"/>
              <a:t>This is a culmination of a lot of information. Basically , this means that if a universal conditional statement is false, then there is an element that makes the statement false.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∀, ∃, ^, v</a:t>
            </a:r>
          </a:p>
          <a:p>
            <a:pPr lvl="1"/>
            <a:r>
              <a:rPr lang="en-US" dirty="0" smtClean="0"/>
              <a:t>∀x </a:t>
            </a:r>
            <a:r>
              <a:rPr lang="el-GR" dirty="0" smtClean="0"/>
              <a:t>ε</a:t>
            </a:r>
            <a:r>
              <a:rPr lang="en-US" dirty="0" smtClean="0"/>
              <a:t> D, Q(x) = Q(x₁)^Q(x₂)^…^Q(xn)</a:t>
            </a:r>
          </a:p>
          <a:p>
            <a:pPr lvl="2"/>
            <a:r>
              <a:rPr lang="en-US" dirty="0" smtClean="0"/>
              <a:t>A for all statement is logically equivalent to an and chain of all possible Q(x)’s</a:t>
            </a:r>
          </a:p>
          <a:p>
            <a:pPr lvl="1"/>
            <a:r>
              <a:rPr lang="en-US" dirty="0" smtClean="0"/>
              <a:t>∃x </a:t>
            </a:r>
            <a:r>
              <a:rPr lang="el-GR" dirty="0" smtClean="0"/>
              <a:t>ε</a:t>
            </a:r>
            <a:r>
              <a:rPr lang="en-US" dirty="0" smtClean="0"/>
              <a:t> D such that Q(x) = Q(x₁) v Q(x₂)v…vQ(xn)</a:t>
            </a:r>
          </a:p>
          <a:p>
            <a:pPr lvl="2"/>
            <a:r>
              <a:rPr lang="en-US" dirty="0" smtClean="0"/>
              <a:t>A there exists statement is logically equivalent to an or chain of all possible Q(x)’s</a:t>
            </a:r>
          </a:p>
          <a:p>
            <a:pPr lvl="1"/>
            <a:r>
              <a:rPr lang="en-US" dirty="0" smtClean="0"/>
              <a:t>This is why the negation of </a:t>
            </a:r>
            <a:r>
              <a:rPr lang="en-US" i="1" dirty="0" smtClean="0"/>
              <a:t>for all</a:t>
            </a:r>
            <a:r>
              <a:rPr lang="en-US" dirty="0" smtClean="0"/>
              <a:t> is </a:t>
            </a:r>
            <a:r>
              <a:rPr lang="en-US" i="1" dirty="0" smtClean="0"/>
              <a:t>there exists</a:t>
            </a:r>
            <a:r>
              <a:rPr lang="en-US" dirty="0" smtClean="0"/>
              <a:t> and vise versa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Quantified </a:t>
            </a:r>
            <a:r>
              <a:rPr lang="en-US" dirty="0" err="1" smtClean="0"/>
              <a:t>DeMorgan’s</a:t>
            </a:r>
            <a:r>
              <a:rPr lang="en-US" dirty="0" smtClean="0"/>
              <a:t> Laws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Variants of Universal Conditional Statements</a:t>
            </a:r>
          </a:p>
          <a:p>
            <a:pPr lvl="1"/>
            <a:r>
              <a:rPr lang="en-US" dirty="0" smtClean="0"/>
              <a:t>Given ∀x in D, P(x) → Q(x)</a:t>
            </a:r>
          </a:p>
          <a:p>
            <a:pPr lvl="1"/>
            <a:r>
              <a:rPr lang="en-US" dirty="0" smtClean="0"/>
              <a:t>Contrapositive: ∀x, ~Q(x) → ~P(x)</a:t>
            </a:r>
          </a:p>
          <a:p>
            <a:pPr lvl="2"/>
            <a:r>
              <a:rPr lang="en-US" dirty="0" smtClean="0"/>
              <a:t>Logically Equivalent to original</a:t>
            </a:r>
          </a:p>
          <a:p>
            <a:pPr lvl="1"/>
            <a:r>
              <a:rPr lang="en-US" dirty="0" smtClean="0"/>
              <a:t>Converse: ∀x, Q(x) → P(x)</a:t>
            </a:r>
          </a:p>
          <a:p>
            <a:pPr lvl="2"/>
            <a:r>
              <a:rPr lang="en-US" dirty="0" smtClean="0"/>
              <a:t>Not Logically Equivalent</a:t>
            </a:r>
          </a:p>
          <a:p>
            <a:pPr lvl="1"/>
            <a:r>
              <a:rPr lang="en-US" dirty="0" smtClean="0"/>
              <a:t>Inverse: ∀x, ~P(x) → ~Q(x)</a:t>
            </a:r>
          </a:p>
          <a:p>
            <a:pPr lvl="2"/>
            <a:r>
              <a:rPr lang="en-US" dirty="0" smtClean="0"/>
              <a:t>Not Logically Equivalent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Manipulating Conditional Statements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954</TotalTime>
  <Words>2218</Words>
  <Application>Microsoft Office PowerPoint</Application>
  <PresentationFormat>On-screen Show (4:3)</PresentationFormat>
  <Paragraphs>182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Concourse</vt:lpstr>
      <vt:lpstr>Intro to Predicates and Quantified Statements</vt:lpstr>
      <vt:lpstr>The Truth Set</vt:lpstr>
      <vt:lpstr>The Universal Quantifier</vt:lpstr>
      <vt:lpstr>The Existential Quantifier</vt:lpstr>
      <vt:lpstr>Using Quantifiers in Statements</vt:lpstr>
      <vt:lpstr>Manipulating Quantified Statements</vt:lpstr>
      <vt:lpstr>Negations</vt:lpstr>
      <vt:lpstr>Quantified DeMorgan’s Laws</vt:lpstr>
      <vt:lpstr>Manipulating Conditional Statements</vt:lpstr>
      <vt:lpstr>Statements With Multiple Quantifiers</vt:lpstr>
      <vt:lpstr>Logical Definition of a Limit</vt:lpstr>
      <vt:lpstr>Operations with Multiple Quantifiers</vt:lpstr>
      <vt:lpstr>Order Counts</vt:lpstr>
      <vt:lpstr>A Note on Symbolism</vt:lpstr>
      <vt:lpstr>Logic as a Computer Language</vt:lpstr>
      <vt:lpstr>Arguments with Quantified Statements</vt:lpstr>
      <vt:lpstr>Common Universal Forms</vt:lpstr>
      <vt:lpstr>Proving Universal Arguments</vt:lpstr>
      <vt:lpstr>Using Visual Aids</vt:lpstr>
      <vt:lpstr>Interpreting Visual Aids</vt:lpstr>
      <vt:lpstr>Common Errors</vt:lpstr>
      <vt:lpstr>Additional Universal Argument Forms</vt:lpstr>
      <vt:lpstr>“Proof” by Abduction</vt:lpstr>
      <vt:lpstr>Significance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Math</dc:title>
  <dc:creator>SETTINGS</dc:creator>
  <cp:lastModifiedBy>SETTINGS</cp:lastModifiedBy>
  <cp:revision>103</cp:revision>
  <dcterms:created xsi:type="dcterms:W3CDTF">2010-04-01T15:04:44Z</dcterms:created>
  <dcterms:modified xsi:type="dcterms:W3CDTF">2010-06-11T16:46:14Z</dcterms:modified>
</cp:coreProperties>
</file>