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7" autoAdjust="0"/>
    <p:restoredTop sz="94660"/>
  </p:normalViewPr>
  <p:slideViewPr>
    <p:cSldViewPr>
      <p:cViewPr varScale="1">
        <p:scale>
          <a:sx n="104" d="100"/>
          <a:sy n="10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9B8833-8019-4E04-97B4-9A299EA824AC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3B10E3-E753-4574-A212-9876C721CB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Coding Theory, Compression, and Cryptography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Trevor Olson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Approach to various science disciplines</a:t>
            </a:r>
          </a:p>
          <a:p>
            <a:pPr lvl="1"/>
            <a:r>
              <a:rPr lang="en-US" dirty="0" smtClean="0"/>
              <a:t>Information Theory, Electrical Engineering, Data Transmission, Math, Computer Science</a:t>
            </a:r>
          </a:p>
          <a:p>
            <a:r>
              <a:rPr lang="en-US" dirty="0" smtClean="0"/>
              <a:t>Create efficient and reliable transmission methods</a:t>
            </a:r>
          </a:p>
          <a:p>
            <a:pPr lvl="1"/>
            <a:r>
              <a:rPr lang="en-US" dirty="0" smtClean="0"/>
              <a:t>Remove Redundancy, Correct Errors</a:t>
            </a:r>
          </a:p>
          <a:p>
            <a:r>
              <a:rPr lang="en-US" dirty="0" smtClean="0"/>
              <a:t>3 Classes of Code</a:t>
            </a:r>
          </a:p>
          <a:p>
            <a:pPr lvl="1"/>
            <a:r>
              <a:rPr lang="en-US" dirty="0" smtClean="0"/>
              <a:t>Source Coding</a:t>
            </a:r>
          </a:p>
          <a:p>
            <a:pPr lvl="1"/>
            <a:r>
              <a:rPr lang="en-US" dirty="0" smtClean="0"/>
              <a:t>Channel Coding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Coding </a:t>
            </a:r>
            <a:br>
              <a:rPr lang="en-US" dirty="0" smtClean="0"/>
            </a:br>
            <a:r>
              <a:rPr lang="en-US" dirty="0" smtClean="0"/>
              <a:t>(Data Compression)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Compress data for easier transmission</a:t>
            </a:r>
          </a:p>
          <a:p>
            <a:r>
              <a:rPr lang="en-US" dirty="0" smtClean="0"/>
              <a:t>Encodes information using fewer bits</a:t>
            </a:r>
          </a:p>
          <a:p>
            <a:pPr lvl="1"/>
            <a:r>
              <a:rPr lang="en-US" dirty="0" smtClean="0"/>
              <a:t>Creates a code which represent a file using less “space” than when un-coded</a:t>
            </a:r>
          </a:p>
          <a:p>
            <a:r>
              <a:rPr lang="en-US" dirty="0" smtClean="0"/>
              <a:t>Both sender and receiver know the code</a:t>
            </a:r>
          </a:p>
          <a:p>
            <a:pPr lvl="1"/>
            <a:r>
              <a:rPr lang="en-US" dirty="0" smtClean="0"/>
              <a:t>Decoded after sending</a:t>
            </a:r>
          </a:p>
          <a:p>
            <a:r>
              <a:rPr lang="en-US" dirty="0" smtClean="0"/>
              <a:t>Reduces stress on resources</a:t>
            </a:r>
          </a:p>
          <a:p>
            <a:pPr lvl="1"/>
            <a:r>
              <a:rPr lang="en-US" dirty="0" smtClean="0"/>
              <a:t>Bandwidth, Hard disk space</a:t>
            </a:r>
          </a:p>
          <a:p>
            <a:r>
              <a:rPr lang="en-US" dirty="0" smtClean="0"/>
              <a:t>Zip Files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Channel Coding </a:t>
            </a:r>
            <a:br>
              <a:rPr lang="en-US" dirty="0" smtClean="0"/>
            </a:br>
            <a:r>
              <a:rPr lang="en-US" dirty="0" smtClean="0"/>
              <a:t>(Error Correction)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Forward Error Correction Code</a:t>
            </a:r>
          </a:p>
          <a:p>
            <a:r>
              <a:rPr lang="en-US" dirty="0" smtClean="0"/>
              <a:t>Redundant Data added to messages</a:t>
            </a:r>
          </a:p>
          <a:p>
            <a:pPr lvl="1"/>
            <a:r>
              <a:rPr lang="en-US" dirty="0" smtClean="0"/>
              <a:t>Consists of a complex function of original information</a:t>
            </a:r>
          </a:p>
          <a:p>
            <a:r>
              <a:rPr lang="en-US" dirty="0" smtClean="0"/>
              <a:t>Original information may not be transmitted</a:t>
            </a:r>
          </a:p>
          <a:p>
            <a:pPr lvl="1"/>
            <a:r>
              <a:rPr lang="en-US" dirty="0" smtClean="0"/>
              <a:t>Codes with input in output – Systematic</a:t>
            </a:r>
          </a:p>
          <a:p>
            <a:pPr lvl="1"/>
            <a:r>
              <a:rPr lang="en-US" dirty="0" smtClean="0"/>
              <a:t>Codes without input in output - Nonsystematic</a:t>
            </a:r>
          </a:p>
          <a:p>
            <a:r>
              <a:rPr lang="en-US" dirty="0" smtClean="0"/>
              <a:t>Lets receiver detect errors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Channel Coding</a:t>
            </a:r>
            <a:br>
              <a:rPr lang="en-US" dirty="0" smtClean="0"/>
            </a:br>
            <a:r>
              <a:rPr lang="en-US" dirty="0" smtClean="0"/>
              <a:t>(Error Correction)</a:t>
            </a:r>
            <a:br>
              <a:rPr lang="en-US" dirty="0" smtClean="0"/>
            </a:br>
            <a:r>
              <a:rPr lang="en-US" dirty="0" smtClean="0"/>
              <a:t>(cont.)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800600" y="2209800"/>
          <a:ext cx="3886200" cy="4241736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</a:tblGrid>
              <a:tr h="47130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Triplet received</a:t>
                      </a:r>
                    </a:p>
                  </a:txBody>
                  <a:tcPr marL="58293" marR="58293" marT="29146" marB="291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+mn-lt"/>
                        </a:rPr>
                        <a:t>Interpreted as</a:t>
                      </a:r>
                    </a:p>
                  </a:txBody>
                  <a:tcPr marL="58293" marR="58293" marT="29146" marB="2914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 dirty="0"/>
                        <a:t>000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001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010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100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111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110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101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/>
                        <a:t>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04">
                <a:tc>
                  <a:txBody>
                    <a:bodyPr/>
                    <a:lstStyle/>
                    <a:p>
                      <a:r>
                        <a:rPr lang="en-US" sz="1600"/>
                        <a:t>011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</a:p>
                  </a:txBody>
                  <a:tcPr marL="58293" marR="58293" marT="29146" marB="291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600200"/>
            <a:ext cx="4038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000" dirty="0" smtClean="0"/>
              <a:t>Analog to digital converter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lang="en-US" sz="2000" dirty="0" smtClean="0"/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en-US" sz="2000" dirty="0" smtClean="0"/>
              <a:t>Samples 3 bits</a:t>
            </a:r>
          </a:p>
          <a:p>
            <a:pPr marL="1005840" lvl="1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000" dirty="0" smtClean="0"/>
              <a:t>Mostly 0 – input was 0</a:t>
            </a:r>
          </a:p>
          <a:p>
            <a:pPr marL="1005840" lvl="1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000" dirty="0" smtClean="0"/>
              <a:t>Mostly 1 –input was 1</a:t>
            </a:r>
          </a:p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lang="en-US" sz="2000" dirty="0" smtClean="0"/>
          </a:p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000" dirty="0" smtClean="0"/>
              <a:t>Simple example</a:t>
            </a:r>
          </a:p>
          <a:p>
            <a:pPr marL="1005840" lvl="1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US" sz="2000" dirty="0" smtClean="0"/>
              <a:t>Hundreds of previous transmissions uses in decoding</a:t>
            </a:r>
          </a:p>
          <a:p>
            <a:pPr marL="1005840" lvl="1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Error-Detecting/Correcting Code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Error Detection – detection of errors causes by noise or other impairments during transmission</a:t>
            </a:r>
          </a:p>
          <a:p>
            <a:r>
              <a:rPr lang="en-US" dirty="0" smtClean="0"/>
              <a:t>Error Correction – Detection of errors and reconstruction of original error free data</a:t>
            </a:r>
          </a:p>
          <a:p>
            <a:r>
              <a:rPr lang="en-US" dirty="0" smtClean="0"/>
              <a:t>Automatic repeat request – requests retransmission when erroneous data is received</a:t>
            </a:r>
          </a:p>
          <a:p>
            <a:r>
              <a:rPr lang="en-US" dirty="0" smtClean="0"/>
              <a:t>Forward error correction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Affine Cipher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letter of the alphabet is mapped to the numeric equivalent. A=1,B=2, ect.</a:t>
            </a:r>
          </a:p>
          <a:p>
            <a:r>
              <a:rPr lang="en-US" dirty="0" smtClean="0"/>
              <a:t>Encrypted using simple math equation</a:t>
            </a:r>
          </a:p>
          <a:p>
            <a:r>
              <a:rPr lang="en-US" dirty="0" smtClean="0"/>
              <a:t>( X + B ) mod (26), B is the magnitude of the shift</a:t>
            </a:r>
          </a:p>
          <a:p>
            <a:r>
              <a:rPr lang="en-US" dirty="0" smtClean="0"/>
              <a:t>Example (5x+8)</a:t>
            </a:r>
          </a:p>
          <a:p>
            <a:pPr lvl="1"/>
            <a:r>
              <a:rPr lang="en-US" dirty="0" smtClean="0"/>
              <a:t>F = 5</a:t>
            </a:r>
          </a:p>
          <a:p>
            <a:pPr lvl="1"/>
            <a:r>
              <a:rPr lang="en-US" dirty="0" smtClean="0"/>
              <a:t>(25+8)=33</a:t>
            </a:r>
          </a:p>
          <a:p>
            <a:pPr lvl="1"/>
            <a:r>
              <a:rPr lang="en-US" dirty="0" smtClean="0"/>
              <a:t>33 mod 26 = 7</a:t>
            </a:r>
          </a:p>
          <a:p>
            <a:pPr lvl="1"/>
            <a:r>
              <a:rPr lang="en-US" dirty="0" smtClean="0"/>
              <a:t>A B C D E F G </a:t>
            </a:r>
            <a:r>
              <a:rPr lang="en-US" b="1" i="1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/>
              <a:t> </a:t>
            </a:r>
            <a:r>
              <a:rPr lang="en-US" dirty="0" smtClean="0"/>
              <a:t>I J</a:t>
            </a:r>
          </a:p>
          <a:p>
            <a:pPr lvl="1"/>
            <a:r>
              <a:rPr lang="en-US" dirty="0" smtClean="0"/>
              <a:t>F=H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Mathematical Function that converts large data amounts into small amounts, often an integer, called the Hash value</a:t>
            </a:r>
          </a:p>
          <a:p>
            <a:r>
              <a:rPr lang="en-US" dirty="0" smtClean="0"/>
              <a:t>Basic requirements for use in cryptography</a:t>
            </a:r>
          </a:p>
          <a:p>
            <a:pPr lvl="1"/>
            <a:r>
              <a:rPr lang="en-US" dirty="0" smtClean="0"/>
              <a:t>Input can be on any length</a:t>
            </a:r>
          </a:p>
          <a:p>
            <a:pPr lvl="1"/>
            <a:r>
              <a:rPr lang="en-US" dirty="0" smtClean="0"/>
              <a:t>Output </a:t>
            </a:r>
            <a:r>
              <a:rPr lang="en-US" dirty="0" smtClean="0"/>
              <a:t>has </a:t>
            </a:r>
            <a:r>
              <a:rPr lang="en-US" dirty="0" smtClean="0"/>
              <a:t>a fixed length</a:t>
            </a:r>
          </a:p>
          <a:p>
            <a:pPr lvl="1"/>
            <a:r>
              <a:rPr lang="en-US" dirty="0" smtClean="0"/>
              <a:t>H(x) is easy to compute for any X</a:t>
            </a:r>
          </a:p>
          <a:p>
            <a:pPr lvl="1"/>
            <a:r>
              <a:rPr lang="en-US" dirty="0" smtClean="0"/>
              <a:t>H(x) is one-way</a:t>
            </a:r>
          </a:p>
          <a:p>
            <a:pPr lvl="1"/>
            <a:r>
              <a:rPr lang="en-US" dirty="0" smtClean="0"/>
              <a:t>H(x) is collision free – one input cannot give 2 outputs or H(x) = H(y) </a:t>
            </a:r>
          </a:p>
          <a:p>
            <a:r>
              <a:rPr lang="en-US" dirty="0" smtClean="0"/>
              <a:t>Used for digital signatures, message authentication and other authentication 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Public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uses to encrypt a method is different from one used to decrypt it</a:t>
            </a:r>
          </a:p>
          <a:p>
            <a:r>
              <a:rPr lang="en-US" dirty="0" smtClean="0"/>
              <a:t>Each individual has a public and private key</a:t>
            </a:r>
          </a:p>
          <a:p>
            <a:r>
              <a:rPr lang="en-US" dirty="0" smtClean="0"/>
              <a:t>Private is private, Public is widely distributed</a:t>
            </a:r>
          </a:p>
          <a:p>
            <a:r>
              <a:rPr lang="en-US" dirty="0" smtClean="0"/>
              <a:t>Messages encrypted with the public key can only be decrypted with the private key</a:t>
            </a:r>
          </a:p>
          <a:p>
            <a:r>
              <a:rPr lang="en-US" dirty="0" smtClean="0"/>
              <a:t>Private key cannot be inferred/derived from the public key</a:t>
            </a:r>
          </a:p>
          <a:p>
            <a:r>
              <a:rPr lang="en-US" dirty="0" smtClean="0"/>
              <a:t>Analogy is a locked mailbox with a  mail slot</a:t>
            </a:r>
          </a:p>
          <a:p>
            <a:pPr lvl="1"/>
            <a:r>
              <a:rPr lang="en-US" dirty="0" smtClean="0"/>
              <a:t>Anyone can insert mail, only the owner has the key to retrieve 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172</TotalTime>
  <Words>456</Words>
  <Application>Microsoft Office PowerPoint</Application>
  <PresentationFormat>On-screen Show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Coding Theory, Compression, and Cryptography</vt:lpstr>
      <vt:lpstr>Coding Theory</vt:lpstr>
      <vt:lpstr>Source Coding  (Data Compression)</vt:lpstr>
      <vt:lpstr>Channel Coding  (Error Correction)</vt:lpstr>
      <vt:lpstr>Channel Coding (Error Correction) (cont.)</vt:lpstr>
      <vt:lpstr>Error-Detecting/Correcting Code </vt:lpstr>
      <vt:lpstr>Affine Cipher</vt:lpstr>
      <vt:lpstr>Hash Function</vt:lpstr>
      <vt:lpstr>Asymmetric Public Key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Theory, Compression, and Cryptography</dc:title>
  <dc:creator>SETTINGS</dc:creator>
  <cp:lastModifiedBy>SETTINGS</cp:lastModifiedBy>
  <cp:revision>31</cp:revision>
  <dcterms:created xsi:type="dcterms:W3CDTF">2010-05-17T15:31:50Z</dcterms:created>
  <dcterms:modified xsi:type="dcterms:W3CDTF">2010-06-10T15:42:54Z</dcterms:modified>
</cp:coreProperties>
</file>