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2F039A-2063-481A-92BF-271323FADA5F}" type="datetimeFigureOut">
              <a:rPr lang="en-US" smtClean="0"/>
              <a:pPr/>
              <a:t>6/11/2010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5062CD-D56F-41B6-8FCE-9E9A85D8A2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5062CD-D56F-41B6-8FCE-9E9A85D8A2ED}"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DAA755B-98BE-41EA-BD12-479F696AADC2}" type="datetimeFigureOut">
              <a:rPr lang="en-US" smtClean="0"/>
              <a:pPr/>
              <a:t>6/11/2010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068546E-79D3-4B34-9899-9885CFE73A8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68546E-79D3-4B34-9899-9885CFE73A8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68546E-79D3-4B34-9899-9885CFE73A8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68546E-79D3-4B34-9899-9885CFE73A8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068546E-79D3-4B34-9899-9885CFE73A8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068546E-79D3-4B34-9899-9885CFE73A8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068546E-79D3-4B34-9899-9885CFE73A8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068546E-79D3-4B34-9899-9885CFE73A8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DAA755B-98BE-41EA-BD12-479F696AADC2}" type="datetimeFigureOut">
              <a:rPr lang="en-US" smtClean="0"/>
              <a:pPr/>
              <a:t>6/11/2010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068546E-79D3-4B34-9899-9885CFE73A8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9DAA755B-98BE-41EA-BD12-479F696AADC2}" type="datetimeFigureOut">
              <a:rPr lang="en-US" smtClean="0"/>
              <a:pPr/>
              <a:t>6/11/2010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068546E-79D3-4B34-9899-9885CFE73A8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DAA755B-98BE-41EA-BD12-479F696AADC2}" type="datetimeFigureOut">
              <a:rPr lang="en-US" smtClean="0"/>
              <a:pPr/>
              <a:t>6/11/2010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068546E-79D3-4B34-9899-9885CFE73A8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DAA755B-98BE-41EA-BD12-479F696AADC2}" type="datetimeFigureOut">
              <a:rPr lang="en-US" smtClean="0"/>
              <a:pPr/>
              <a:t>6/11/2010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068546E-79D3-4B34-9899-9885CFE73A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lstStyle/>
          <a:p>
            <a:r>
              <a:rPr lang="en-US" dirty="0" smtClean="0"/>
              <a:t>Social Choice</a:t>
            </a:r>
            <a:endParaRPr lang="en-US" dirty="0"/>
          </a:p>
        </p:txBody>
      </p:sp>
      <p:sp>
        <p:nvSpPr>
          <p:cNvPr id="3" name="Subtitle 2"/>
          <p:cNvSpPr>
            <a:spLocks noGrp="1"/>
          </p:cNvSpPr>
          <p:nvPr>
            <p:ph type="subTitle" idx="1"/>
          </p:nvPr>
        </p:nvSpPr>
        <p:spPr>
          <a:xfrm>
            <a:off x="1371600" y="1524000"/>
            <a:ext cx="6400800" cy="3962400"/>
          </a:xfrm>
        </p:spPr>
        <p:txBody>
          <a:bodyPr>
            <a:normAutofit fontScale="92500" lnSpcReduction="20000"/>
          </a:bodyPr>
          <a:lstStyle/>
          <a:p>
            <a:r>
              <a:rPr lang="en-US" dirty="0" smtClean="0"/>
              <a:t>Topics to be covered:</a:t>
            </a:r>
          </a:p>
          <a:p>
            <a:pPr>
              <a:buFont typeface="Arial" pitchFamily="34" charset="0"/>
              <a:buChar char="•"/>
            </a:pPr>
            <a:r>
              <a:rPr lang="en-US" dirty="0" smtClean="0"/>
              <a:t>Use election theory techniques to analyze election data such as majority, plurality, runoff, approval, the </a:t>
            </a:r>
            <a:r>
              <a:rPr lang="en-US" dirty="0" err="1" smtClean="0"/>
              <a:t>Borda</a:t>
            </a:r>
            <a:r>
              <a:rPr lang="en-US" dirty="0" smtClean="0"/>
              <a:t> method in which points are assigned to preferences, and the Condorcet method in which each pair of candidates is run off head to head.</a:t>
            </a:r>
          </a:p>
          <a:p>
            <a:pPr>
              <a:buFont typeface="Arial" pitchFamily="34" charset="0"/>
              <a:buChar char="•"/>
            </a:pPr>
            <a:r>
              <a:rPr lang="en-US" dirty="0" smtClean="0"/>
              <a:t>Use fair division techniques to divide continuous objects.</a:t>
            </a:r>
          </a:p>
          <a:p>
            <a:pPr>
              <a:buFont typeface="Arial" pitchFamily="34" charset="0"/>
              <a:buChar char="•"/>
            </a:pPr>
            <a:r>
              <a:rPr lang="en-US" dirty="0" smtClean="0"/>
              <a:t>Use fair division techniques to solve apportionment problems.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This method can be described as a three step process:</a:t>
            </a:r>
          </a:p>
          <a:p>
            <a:r>
              <a:rPr lang="en-US" b="1" dirty="0" smtClean="0"/>
              <a:t>Step 1: </a:t>
            </a:r>
            <a:r>
              <a:rPr lang="en-US" dirty="0" smtClean="0"/>
              <a:t>Bidding: Each player produces a sealed bid in which he attaches a dollar value to each item in </a:t>
            </a:r>
            <a:r>
              <a:rPr lang="en-US" i="1" dirty="0" smtClean="0"/>
              <a:t>S</a:t>
            </a:r>
            <a:r>
              <a:rPr lang="en-US" dirty="0" smtClean="0"/>
              <a:t>. A player’s fair share is 1/</a:t>
            </a:r>
            <a:r>
              <a:rPr lang="en-US" i="1" dirty="0" smtClean="0"/>
              <a:t>N</a:t>
            </a:r>
            <a:r>
              <a:rPr lang="en-US" dirty="0" smtClean="0"/>
              <a:t> of his total assessment.</a:t>
            </a:r>
          </a:p>
          <a:p>
            <a:r>
              <a:rPr lang="en-US" b="1" dirty="0" smtClean="0"/>
              <a:t>Step 2: </a:t>
            </a:r>
            <a:r>
              <a:rPr lang="en-US" dirty="0" smtClean="0"/>
              <a:t>Allocation: Each item in </a:t>
            </a:r>
            <a:r>
              <a:rPr lang="en-US" i="1" dirty="0" smtClean="0"/>
              <a:t>S</a:t>
            </a:r>
            <a:r>
              <a:rPr lang="en-US" dirty="0" smtClean="0"/>
              <a:t> goes to the highest bidder for that item. If a player’s assessed value of items received exceeds his fair share, then he must pay the difference into the pool. If the assessed value of items falls short of a fair share, then he is paid out of the pool.</a:t>
            </a:r>
            <a:endParaRPr lang="en-US" b="1" dirty="0" smtClean="0"/>
          </a:p>
          <a:p>
            <a:r>
              <a:rPr lang="en-US" b="1" dirty="0" smtClean="0"/>
              <a:t>Step 3: </a:t>
            </a:r>
            <a:r>
              <a:rPr lang="en-US" dirty="0" smtClean="0"/>
              <a:t>Dividing the Surplus: The surplus of cash is divided among the players.</a:t>
            </a:r>
          </a:p>
          <a:p>
            <a:r>
              <a:rPr lang="en-US" dirty="0" smtClean="0"/>
              <a:t>Unfortunately, due to human flaws there are few common problems that arise with this method.</a:t>
            </a:r>
          </a:p>
        </p:txBody>
      </p:sp>
      <p:sp>
        <p:nvSpPr>
          <p:cNvPr id="2" name="Title 1"/>
          <p:cNvSpPr>
            <a:spLocks noGrp="1"/>
          </p:cNvSpPr>
          <p:nvPr>
            <p:ph type="title"/>
          </p:nvPr>
        </p:nvSpPr>
        <p:spPr/>
        <p:txBody>
          <a:bodyPr/>
          <a:lstStyle/>
          <a:p>
            <a:r>
              <a:rPr lang="en-US" dirty="0" smtClean="0"/>
              <a:t>The Method of Sealed Bids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While this method has no mathematical flaws, human imperfections can cause problems to arise:</a:t>
            </a:r>
            <a:endParaRPr lang="en-US" dirty="0"/>
          </a:p>
          <a:p>
            <a:pPr marL="914400" lvl="1" indent="-514350">
              <a:buFont typeface="+mj-lt"/>
              <a:buAutoNum type="arabicPeriod"/>
            </a:pPr>
            <a:r>
              <a:rPr lang="en-US" dirty="0" smtClean="0"/>
              <a:t>Cash flow: Each player must have enough money to make good on all their bids that are too high.</a:t>
            </a:r>
          </a:p>
          <a:p>
            <a:pPr marL="914400" lvl="1" indent="-514350">
              <a:buFont typeface="+mj-lt"/>
              <a:buAutoNum type="arabicPeriod"/>
            </a:pPr>
            <a:r>
              <a:rPr lang="en-US" dirty="0" smtClean="0"/>
              <a:t>“Priceless” items: No player can insist on getting a favorite item. Everyone must be willing to take a cash substitute for ANY item.</a:t>
            </a:r>
          </a:p>
          <a:p>
            <a:pPr marL="914400" lvl="1" indent="-514350">
              <a:buFont typeface="+mj-lt"/>
              <a:buAutoNum type="arabicPeriod"/>
            </a:pPr>
            <a:r>
              <a:rPr lang="en-US" dirty="0" smtClean="0"/>
              <a:t>Players know each other: Suppose Alice honestly thinks that an item is worth $1000, but she knows that Bob thinks the same item is worth $2000. What is to keep Alice from inflating her bid to $1999, knowing that she will still not get the item?</a:t>
            </a:r>
          </a:p>
        </p:txBody>
      </p:sp>
      <p:sp>
        <p:nvSpPr>
          <p:cNvPr id="2" name="Title 1"/>
          <p:cNvSpPr>
            <a:spLocks noGrp="1"/>
          </p:cNvSpPr>
          <p:nvPr>
            <p:ph type="title"/>
          </p:nvPr>
        </p:nvSpPr>
        <p:spPr/>
        <p:txBody>
          <a:bodyPr>
            <a:normAutofit fontScale="90000"/>
          </a:bodyPr>
          <a:lstStyle/>
          <a:p>
            <a:r>
              <a:rPr lang="en-US" dirty="0" smtClean="0"/>
              <a:t>Problems with Method of Sealed Bids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This method gets around the problem of cash flow, but there must be a relatively large number of items in </a:t>
            </a:r>
            <a:r>
              <a:rPr lang="en-US" i="1" dirty="0" smtClean="0"/>
              <a:t>S </a:t>
            </a:r>
            <a:r>
              <a:rPr lang="en-US" dirty="0" smtClean="0"/>
              <a:t>for this to work. </a:t>
            </a:r>
          </a:p>
          <a:p>
            <a:r>
              <a:rPr lang="en-US" dirty="0" smtClean="0"/>
              <a:t>We start the process by stringing out all items of </a:t>
            </a:r>
            <a:r>
              <a:rPr lang="en-US" i="1" dirty="0" smtClean="0"/>
              <a:t>S </a:t>
            </a:r>
            <a:r>
              <a:rPr lang="en-US" dirty="0" smtClean="0"/>
              <a:t>into a line.</a:t>
            </a:r>
          </a:p>
          <a:p>
            <a:r>
              <a:rPr lang="en-US" dirty="0" smtClean="0"/>
              <a:t>There are 3 steps in this method:</a:t>
            </a:r>
          </a:p>
          <a:p>
            <a:pPr lvl="1"/>
            <a:r>
              <a:rPr lang="en-US" b="1" dirty="0" smtClean="0"/>
              <a:t>Step 1. </a:t>
            </a:r>
            <a:r>
              <a:rPr lang="en-US" dirty="0" smtClean="0"/>
              <a:t>Bidding:</a:t>
            </a:r>
            <a:r>
              <a:rPr lang="en-US" b="1" dirty="0" smtClean="0"/>
              <a:t> </a:t>
            </a:r>
            <a:r>
              <a:rPr lang="en-US" dirty="0" smtClean="0"/>
              <a:t>Each player secretly divides the line into </a:t>
            </a:r>
            <a:r>
              <a:rPr lang="en-US" i="1" dirty="0" smtClean="0"/>
              <a:t>N</a:t>
            </a:r>
            <a:r>
              <a:rPr lang="en-US" dirty="0" smtClean="0"/>
              <a:t> segments, each of which he considers a fair share.</a:t>
            </a:r>
          </a:p>
          <a:p>
            <a:pPr lvl="1"/>
            <a:r>
              <a:rPr lang="en-US" b="1" dirty="0" smtClean="0"/>
              <a:t>Step 2. </a:t>
            </a:r>
            <a:r>
              <a:rPr lang="en-US" dirty="0" smtClean="0"/>
              <a:t>Allocation: Find the leftmost marker and give that player everything to the left of it, and remove their other markers. Then find the leftmost marker of the second group of markers. That player gets all of the items in between their first and second marker, and their markers are removed. Finally, the last player gets everything to the right of their second marker.</a:t>
            </a:r>
          </a:p>
          <a:p>
            <a:pPr lvl="1"/>
            <a:r>
              <a:rPr lang="en-US" b="1" dirty="0" smtClean="0"/>
              <a:t>Step 3. </a:t>
            </a:r>
            <a:r>
              <a:rPr lang="en-US" dirty="0" smtClean="0"/>
              <a:t>Divide the Surplus: There will usually be leftovers, and they can be distributed randomly. If there are enough left, they can use the method of markers again.</a:t>
            </a:r>
            <a:endParaRPr lang="en-US" b="1" dirty="0"/>
          </a:p>
        </p:txBody>
      </p:sp>
      <p:sp>
        <p:nvSpPr>
          <p:cNvPr id="2" name="Title 1"/>
          <p:cNvSpPr>
            <a:spLocks noGrp="1"/>
          </p:cNvSpPr>
          <p:nvPr>
            <p:ph type="title"/>
          </p:nvPr>
        </p:nvSpPr>
        <p:spPr/>
        <p:txBody>
          <a:bodyPr/>
          <a:lstStyle/>
          <a:p>
            <a:r>
              <a:rPr lang="en-US" dirty="0" smtClean="0"/>
              <a:t>The Method of Markers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b="1" dirty="0" smtClean="0"/>
              <a:t>Plurality: </a:t>
            </a:r>
            <a:r>
              <a:rPr lang="en-US" dirty="0" smtClean="0"/>
              <a:t>Count how many first place votes each candidate got. The one with the most wins.</a:t>
            </a:r>
          </a:p>
          <a:p>
            <a:r>
              <a:rPr lang="en-US" b="1" dirty="0" smtClean="0"/>
              <a:t>Approval: </a:t>
            </a:r>
            <a:r>
              <a:rPr lang="en-US" dirty="0" smtClean="0"/>
              <a:t>Each voter can approve as many candidates as they want, and the winner is the one that gets the most votes.</a:t>
            </a:r>
            <a:endParaRPr lang="en-US" b="1" dirty="0" smtClean="0"/>
          </a:p>
          <a:p>
            <a:r>
              <a:rPr lang="en-US" b="1" dirty="0" smtClean="0"/>
              <a:t>Run-Off: </a:t>
            </a:r>
            <a:r>
              <a:rPr lang="en-US" dirty="0" smtClean="0"/>
              <a:t>Count how many first place votes each candidate gets. Declare all but the two highest as losers. Now, run an election with the two highest.</a:t>
            </a:r>
          </a:p>
          <a:p>
            <a:r>
              <a:rPr lang="en-US" b="1" dirty="0" smtClean="0"/>
              <a:t>Sequential Run-Off: </a:t>
            </a:r>
            <a:r>
              <a:rPr lang="en-US" dirty="0" smtClean="0"/>
              <a:t>Eliminate the candidate with the fewest first place votes. Repeat this process until there is a winner.</a:t>
            </a:r>
          </a:p>
          <a:p>
            <a:r>
              <a:rPr lang="en-US" b="1" dirty="0" err="1" smtClean="0"/>
              <a:t>Borda</a:t>
            </a:r>
            <a:r>
              <a:rPr lang="en-US" b="1" dirty="0" smtClean="0"/>
              <a:t> Count: </a:t>
            </a:r>
            <a:r>
              <a:rPr lang="en-US" dirty="0" smtClean="0"/>
              <a:t>Given a preferential ballot, assign each candidate a number of points equal to the number of candidates below them.</a:t>
            </a:r>
          </a:p>
          <a:p>
            <a:r>
              <a:rPr lang="en-US" b="1" dirty="0" smtClean="0"/>
              <a:t>Condorcet: </a:t>
            </a:r>
            <a:r>
              <a:rPr lang="en-US" dirty="0" smtClean="0"/>
              <a:t>Consider all possible two-way races between candidates. The winner, if there is one, is the candidate that can beat each other candidate in a two-way race.</a:t>
            </a:r>
            <a:endParaRPr lang="en-US" b="1" dirty="0" smtClean="0"/>
          </a:p>
          <a:p>
            <a:endParaRPr lang="en-US" b="1" dirty="0"/>
          </a:p>
        </p:txBody>
      </p:sp>
      <p:sp>
        <p:nvSpPr>
          <p:cNvPr id="2" name="Title 1"/>
          <p:cNvSpPr>
            <a:spLocks noGrp="1"/>
          </p:cNvSpPr>
          <p:nvPr>
            <p:ph type="title"/>
          </p:nvPr>
        </p:nvSpPr>
        <p:spPr/>
        <p:txBody>
          <a:bodyPr/>
          <a:lstStyle/>
          <a:p>
            <a:r>
              <a:rPr lang="en-US" dirty="0" smtClean="0"/>
              <a:t>Election Techniques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4038600" y="1905000"/>
            <a:ext cx="4457700" cy="2190750"/>
          </a:xfrm>
          <a:prstGeom prst="rect">
            <a:avLst/>
          </a:prstGeom>
          <a:noFill/>
          <a:ln w="9525">
            <a:noFill/>
            <a:miter lim="800000"/>
            <a:headEnd/>
            <a:tailEnd/>
          </a:ln>
          <a:effectLst/>
        </p:spPr>
      </p:pic>
      <p:sp>
        <p:nvSpPr>
          <p:cNvPr id="5" name="Content Placeholder 4"/>
          <p:cNvSpPr>
            <a:spLocks noGrp="1"/>
          </p:cNvSpPr>
          <p:nvPr>
            <p:ph idx="1"/>
          </p:nvPr>
        </p:nvSpPr>
        <p:spPr>
          <a:xfrm>
            <a:off x="685800" y="1447800"/>
            <a:ext cx="8229600" cy="4953000"/>
          </a:xfrm>
        </p:spPr>
        <p:txBody>
          <a:bodyPr>
            <a:normAutofit fontScale="92500" lnSpcReduction="20000"/>
          </a:bodyPr>
          <a:lstStyle/>
          <a:p>
            <a:r>
              <a:rPr lang="en-US" dirty="0" smtClean="0"/>
              <a:t>Consider the following preferential election ballots:</a:t>
            </a:r>
          </a:p>
          <a:p>
            <a:r>
              <a:rPr lang="en-US" dirty="0" smtClean="0"/>
              <a:t>Winners:</a:t>
            </a:r>
          </a:p>
          <a:p>
            <a:pPr lvl="1"/>
            <a:r>
              <a:rPr lang="en-US" dirty="0" smtClean="0"/>
              <a:t>Plurality: </a:t>
            </a:r>
            <a:r>
              <a:rPr lang="en-US" b="1" dirty="0" smtClean="0"/>
              <a:t>A = 18</a:t>
            </a:r>
          </a:p>
          <a:p>
            <a:pPr lvl="1"/>
            <a:r>
              <a:rPr lang="en-US" dirty="0" smtClean="0"/>
              <a:t>Runoff: </a:t>
            </a:r>
            <a:r>
              <a:rPr lang="en-US" b="1" dirty="0" smtClean="0"/>
              <a:t>B = 37</a:t>
            </a:r>
          </a:p>
          <a:p>
            <a:pPr lvl="1"/>
            <a:r>
              <a:rPr lang="en-US" dirty="0" err="1" smtClean="0"/>
              <a:t>Borda</a:t>
            </a:r>
            <a:r>
              <a:rPr lang="en-US" dirty="0" smtClean="0"/>
              <a:t> Count:</a:t>
            </a:r>
          </a:p>
          <a:p>
            <a:pPr lvl="2"/>
            <a:r>
              <a:rPr lang="en-US" dirty="0" smtClean="0"/>
              <a:t>A = 18  </a:t>
            </a:r>
          </a:p>
          <a:p>
            <a:pPr lvl="2"/>
            <a:r>
              <a:rPr lang="en-US" dirty="0" smtClean="0"/>
              <a:t>B = 81 </a:t>
            </a:r>
          </a:p>
          <a:p>
            <a:pPr lvl="2"/>
            <a:r>
              <a:rPr lang="en-US" dirty="0" smtClean="0"/>
              <a:t>C = 107 </a:t>
            </a:r>
          </a:p>
          <a:p>
            <a:pPr lvl="2"/>
            <a:r>
              <a:rPr lang="en-US" b="1" dirty="0" smtClean="0"/>
              <a:t>D = 136</a:t>
            </a:r>
          </a:p>
          <a:p>
            <a:pPr lvl="2"/>
            <a:r>
              <a:rPr lang="en-US" dirty="0" smtClean="0"/>
              <a:t>E = 134</a:t>
            </a:r>
          </a:p>
          <a:p>
            <a:pPr lvl="1"/>
            <a:r>
              <a:rPr lang="en-US" dirty="0" smtClean="0"/>
              <a:t>Condorcet: </a:t>
            </a:r>
            <a:r>
              <a:rPr lang="en-US" b="1" dirty="0" smtClean="0"/>
              <a:t>E</a:t>
            </a:r>
          </a:p>
          <a:p>
            <a:pPr lvl="1"/>
            <a:r>
              <a:rPr lang="en-US" dirty="0" smtClean="0"/>
              <a:t>Sequential Runoff: </a:t>
            </a:r>
            <a:r>
              <a:rPr lang="en-US" b="1" dirty="0" smtClean="0"/>
              <a:t>C </a:t>
            </a:r>
          </a:p>
          <a:p>
            <a:r>
              <a:rPr lang="en-US" dirty="0" smtClean="0"/>
              <a:t>Each of the five methods selected a different winner – which one is correct? Election theory is the subject of much debate today.</a:t>
            </a:r>
          </a:p>
          <a:p>
            <a:pPr lvl="1">
              <a:buNone/>
            </a:pPr>
            <a:endParaRPr lang="en-US" dirty="0" smtClean="0"/>
          </a:p>
          <a:p>
            <a:pPr lvl="1">
              <a:buNone/>
            </a:pPr>
            <a:endParaRPr lang="en-US" dirty="0" smtClean="0"/>
          </a:p>
          <a:p>
            <a:pPr lvl="1"/>
            <a:endParaRPr lang="en-US" dirty="0" smtClean="0"/>
          </a:p>
        </p:txBody>
      </p:sp>
      <p:sp>
        <p:nvSpPr>
          <p:cNvPr id="2" name="Title 1"/>
          <p:cNvSpPr>
            <a:spLocks noGrp="1"/>
          </p:cNvSpPr>
          <p:nvPr>
            <p:ph type="title"/>
          </p:nvPr>
        </p:nvSpPr>
        <p:spPr/>
        <p:txBody>
          <a:bodyPr/>
          <a:lstStyle/>
          <a:p>
            <a:r>
              <a:rPr lang="en-US" dirty="0" smtClean="0"/>
              <a:t>Example Election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3657600" y="2971800"/>
            <a:ext cx="3771900" cy="1428750"/>
          </a:xfrm>
          <a:prstGeom prst="rect">
            <a:avLst/>
          </a:prstGeom>
          <a:noFill/>
          <a:ln w="9525">
            <a:noFill/>
            <a:miter lim="800000"/>
            <a:headEnd/>
            <a:tailEnd/>
          </a:ln>
          <a:effectLst/>
        </p:spPr>
      </p:pic>
      <p:sp>
        <p:nvSpPr>
          <p:cNvPr id="3" name="Content Placeholder 2"/>
          <p:cNvSpPr>
            <a:spLocks noGrp="1"/>
          </p:cNvSpPr>
          <p:nvPr>
            <p:ph idx="1"/>
          </p:nvPr>
        </p:nvSpPr>
        <p:spPr/>
        <p:txBody>
          <a:bodyPr>
            <a:normAutofit fontScale="92500"/>
          </a:bodyPr>
          <a:lstStyle/>
          <a:p>
            <a:r>
              <a:rPr lang="en-US" dirty="0" smtClean="0"/>
              <a:t>At first glance, the Condorcet method is very appealing to most people. </a:t>
            </a:r>
          </a:p>
          <a:p>
            <a:r>
              <a:rPr lang="en-US" dirty="0" smtClean="0"/>
              <a:t>But, consider this set of preferential ballots and see who the Condorcet winner would be:</a:t>
            </a:r>
          </a:p>
          <a:p>
            <a:pPr>
              <a:buNone/>
            </a:pPr>
            <a:endParaRPr lang="en-US" dirty="0" smtClean="0"/>
          </a:p>
          <a:p>
            <a:pPr lvl="1"/>
            <a:r>
              <a:rPr lang="en-US" dirty="0" smtClean="0"/>
              <a:t> A beats B 25-14</a:t>
            </a:r>
          </a:p>
          <a:p>
            <a:pPr lvl="1"/>
            <a:r>
              <a:rPr lang="en-US" dirty="0" smtClean="0"/>
              <a:t>B beats C 27-12</a:t>
            </a:r>
          </a:p>
          <a:p>
            <a:pPr lvl="1"/>
            <a:r>
              <a:rPr lang="en-US" dirty="0" smtClean="0"/>
              <a:t>C beats A 26-13</a:t>
            </a:r>
          </a:p>
          <a:p>
            <a:r>
              <a:rPr lang="en-US" dirty="0" smtClean="0"/>
              <a:t>So there is no Condorcet winner! This is the main flaw with the Condorcet method – a cycle can be created so that there is no clear winner.</a:t>
            </a:r>
            <a:endParaRPr lang="en-US" dirty="0"/>
          </a:p>
        </p:txBody>
      </p:sp>
      <p:sp>
        <p:nvSpPr>
          <p:cNvPr id="2" name="Title 1"/>
          <p:cNvSpPr>
            <a:spLocks noGrp="1"/>
          </p:cNvSpPr>
          <p:nvPr>
            <p:ph type="title"/>
          </p:nvPr>
        </p:nvSpPr>
        <p:spPr/>
        <p:txBody>
          <a:bodyPr/>
          <a:lstStyle/>
          <a:p>
            <a:r>
              <a:rPr lang="en-US" dirty="0" smtClean="0"/>
              <a:t>Analysis of Condorcet Method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Kenneth Arrow, an American economist and Nobel Prize winner, designed a set of criteria to determine a fair election system. </a:t>
            </a:r>
          </a:p>
          <a:p>
            <a:r>
              <a:rPr lang="en-US" dirty="0" smtClean="0"/>
              <a:t>In short, no “fair” voting system can be designed to satisfy the following:</a:t>
            </a:r>
          </a:p>
          <a:p>
            <a:pPr lvl="1"/>
            <a:r>
              <a:rPr lang="en-US" dirty="0" smtClean="0"/>
              <a:t>If every voter prefers X over Y, then the group prefers X over Y.</a:t>
            </a:r>
          </a:p>
          <a:p>
            <a:pPr lvl="1"/>
            <a:r>
              <a:rPr lang="en-US" dirty="0" smtClean="0"/>
              <a:t>If every voter’s preferences between X and Y remain unchanged when Z is added to the state, then the group’s preference between X and Y will also remain unchanged.</a:t>
            </a:r>
          </a:p>
          <a:p>
            <a:pPr lvl="1"/>
            <a:r>
              <a:rPr lang="en-US" dirty="0" smtClean="0"/>
              <a:t>There is no “dictator”: no single voter possesses the power to determine the group’s preference.</a:t>
            </a:r>
            <a:endParaRPr lang="en-US" dirty="0"/>
          </a:p>
        </p:txBody>
      </p:sp>
      <p:sp>
        <p:nvSpPr>
          <p:cNvPr id="2" name="Title 1"/>
          <p:cNvSpPr>
            <a:spLocks noGrp="1"/>
          </p:cNvSpPr>
          <p:nvPr>
            <p:ph type="title"/>
          </p:nvPr>
        </p:nvSpPr>
        <p:spPr/>
        <p:txBody>
          <a:bodyPr/>
          <a:lstStyle/>
          <a:p>
            <a:r>
              <a:rPr lang="en-US" dirty="0" smtClean="0"/>
              <a:t>Kenneth Arrow</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A </a:t>
            </a:r>
            <a:r>
              <a:rPr lang="en-US" b="1" dirty="0" smtClean="0"/>
              <a:t>fair division problem </a:t>
            </a:r>
            <a:r>
              <a:rPr lang="en-US" dirty="0" smtClean="0"/>
              <a:t>has a set of </a:t>
            </a:r>
            <a:r>
              <a:rPr lang="en-US" i="1" dirty="0" smtClean="0"/>
              <a:t>N</a:t>
            </a:r>
            <a:r>
              <a:rPr lang="en-US" dirty="0" smtClean="0"/>
              <a:t> players and a set of goods </a:t>
            </a:r>
            <a:r>
              <a:rPr lang="en-US" i="1" dirty="0" smtClean="0"/>
              <a:t>S</a:t>
            </a:r>
            <a:r>
              <a:rPr lang="en-US" dirty="0" smtClean="0"/>
              <a:t>. </a:t>
            </a:r>
          </a:p>
          <a:p>
            <a:r>
              <a:rPr lang="en-US" dirty="0" smtClean="0"/>
              <a:t>We wish to divide </a:t>
            </a:r>
            <a:r>
              <a:rPr lang="en-US" i="1" dirty="0" smtClean="0"/>
              <a:t>S</a:t>
            </a:r>
            <a:r>
              <a:rPr lang="en-US" dirty="0" smtClean="0"/>
              <a:t> into </a:t>
            </a:r>
            <a:r>
              <a:rPr lang="en-US" i="1" dirty="0" smtClean="0"/>
              <a:t>N</a:t>
            </a:r>
            <a:r>
              <a:rPr lang="en-US" dirty="0" smtClean="0"/>
              <a:t> shares so that each player gets  a fair share of </a:t>
            </a:r>
            <a:r>
              <a:rPr lang="en-US" i="1" dirty="0" smtClean="0"/>
              <a:t>S</a:t>
            </a:r>
            <a:r>
              <a:rPr lang="en-US" dirty="0" smtClean="0"/>
              <a:t>.</a:t>
            </a:r>
          </a:p>
          <a:p>
            <a:r>
              <a:rPr lang="en-US" dirty="0" smtClean="0"/>
              <a:t>A </a:t>
            </a:r>
            <a:r>
              <a:rPr lang="en-US" b="1" dirty="0" smtClean="0"/>
              <a:t>fair share</a:t>
            </a:r>
            <a:r>
              <a:rPr lang="en-US" dirty="0" smtClean="0"/>
              <a:t> is a share that, in the opinion of the player receiving it, is worth 1/N of the total value of </a:t>
            </a:r>
            <a:r>
              <a:rPr lang="en-US" i="1" dirty="0" smtClean="0"/>
              <a:t>S</a:t>
            </a:r>
            <a:r>
              <a:rPr lang="en-US" dirty="0" smtClean="0"/>
              <a:t>.</a:t>
            </a:r>
          </a:p>
          <a:p>
            <a:r>
              <a:rPr lang="en-US" dirty="0" smtClean="0"/>
              <a:t>Fair division problems can be classified in three ways:</a:t>
            </a:r>
          </a:p>
          <a:p>
            <a:pPr lvl="1"/>
            <a:r>
              <a:rPr lang="en-US" b="1" dirty="0" smtClean="0"/>
              <a:t>Continuous: </a:t>
            </a:r>
            <a:r>
              <a:rPr lang="en-US" dirty="0" smtClean="0"/>
              <a:t>The set </a:t>
            </a:r>
            <a:r>
              <a:rPr lang="en-US" i="1" dirty="0" smtClean="0"/>
              <a:t>S</a:t>
            </a:r>
            <a:r>
              <a:rPr lang="en-US" dirty="0" smtClean="0"/>
              <a:t> can be divided infinitely many ways. Examples are large sums of money or cakes.</a:t>
            </a:r>
          </a:p>
          <a:p>
            <a:pPr lvl="1"/>
            <a:r>
              <a:rPr lang="en-US" b="1" dirty="0" smtClean="0"/>
              <a:t>Discrete: </a:t>
            </a:r>
            <a:r>
              <a:rPr lang="en-US" dirty="0" smtClean="0"/>
              <a:t>The set comprises of indivisible objects (or objects that are not easily divisible). Examples are houses or boats.</a:t>
            </a:r>
          </a:p>
          <a:p>
            <a:pPr lvl="1"/>
            <a:r>
              <a:rPr lang="en-US" b="1" dirty="0" smtClean="0"/>
              <a:t>Mixed: </a:t>
            </a:r>
            <a:r>
              <a:rPr lang="en-US" dirty="0" smtClean="0"/>
              <a:t>The set contains both continuous and discrete components. Most inheritances fall into this category.</a:t>
            </a:r>
            <a:endParaRPr lang="en-US" b="1" dirty="0" smtClean="0"/>
          </a:p>
          <a:p>
            <a:pPr lvl="1"/>
            <a:endParaRPr lang="en-US" b="1" dirty="0"/>
          </a:p>
        </p:txBody>
      </p:sp>
      <p:sp>
        <p:nvSpPr>
          <p:cNvPr id="2" name="Title 1"/>
          <p:cNvSpPr>
            <a:spLocks noGrp="1"/>
          </p:cNvSpPr>
          <p:nvPr>
            <p:ph type="title"/>
          </p:nvPr>
        </p:nvSpPr>
        <p:spPr/>
        <p:txBody>
          <a:bodyPr/>
          <a:lstStyle/>
          <a:p>
            <a:r>
              <a:rPr lang="en-US" dirty="0" smtClean="0"/>
              <a:t>Fair Division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A </a:t>
            </a:r>
            <a:r>
              <a:rPr lang="en-US" b="1" dirty="0" smtClean="0"/>
              <a:t>fair division scheme</a:t>
            </a:r>
            <a:r>
              <a:rPr lang="en-US" dirty="0" smtClean="0"/>
              <a:t> is a systematic procedure for solving a fair division problem. </a:t>
            </a:r>
          </a:p>
          <a:p>
            <a:r>
              <a:rPr lang="en-US" dirty="0" smtClean="0"/>
              <a:t>It must have the following properties:</a:t>
            </a:r>
          </a:p>
          <a:p>
            <a:pPr lvl="1"/>
            <a:r>
              <a:rPr lang="en-US" dirty="0" smtClean="0"/>
              <a:t>It is decisive.</a:t>
            </a:r>
          </a:p>
          <a:p>
            <a:pPr lvl="1"/>
            <a:r>
              <a:rPr lang="en-US" dirty="0" smtClean="0"/>
              <a:t>It is internal.</a:t>
            </a:r>
          </a:p>
          <a:p>
            <a:pPr lvl="1"/>
            <a:r>
              <a:rPr lang="en-US" dirty="0" smtClean="0"/>
              <a:t>It assumes the players are ignorant of each other.</a:t>
            </a:r>
          </a:p>
          <a:p>
            <a:pPr lvl="1"/>
            <a:r>
              <a:rPr lang="en-US" dirty="0" smtClean="0"/>
              <a:t>It assumes the players behave rationally.</a:t>
            </a:r>
          </a:p>
          <a:p>
            <a:r>
              <a:rPr lang="en-US" dirty="0" smtClean="0"/>
              <a:t>We will look at four different methods for solving fair division problems:</a:t>
            </a:r>
          </a:p>
          <a:p>
            <a:pPr lvl="1"/>
            <a:r>
              <a:rPr lang="en-US" dirty="0" smtClean="0"/>
              <a:t>For continuous sets:</a:t>
            </a:r>
          </a:p>
          <a:p>
            <a:pPr lvl="2"/>
            <a:r>
              <a:rPr lang="en-US" dirty="0" smtClean="0"/>
              <a:t>The</a:t>
            </a:r>
            <a:r>
              <a:rPr lang="en-US" b="1" dirty="0" smtClean="0"/>
              <a:t> divider-chooser method</a:t>
            </a:r>
            <a:r>
              <a:rPr lang="en-US" dirty="0" smtClean="0"/>
              <a:t>.</a:t>
            </a:r>
          </a:p>
          <a:p>
            <a:pPr lvl="2"/>
            <a:r>
              <a:rPr lang="en-US" dirty="0" smtClean="0"/>
              <a:t>The </a:t>
            </a:r>
            <a:r>
              <a:rPr lang="en-US" b="1" dirty="0" smtClean="0"/>
              <a:t>lone divider method</a:t>
            </a:r>
            <a:r>
              <a:rPr lang="en-US" dirty="0" smtClean="0"/>
              <a:t>.</a:t>
            </a:r>
          </a:p>
          <a:p>
            <a:pPr lvl="1"/>
            <a:r>
              <a:rPr lang="en-US" dirty="0" smtClean="0"/>
              <a:t>For discrete sets:</a:t>
            </a:r>
          </a:p>
          <a:p>
            <a:pPr lvl="2"/>
            <a:r>
              <a:rPr lang="en-US" dirty="0" smtClean="0"/>
              <a:t>The </a:t>
            </a:r>
            <a:r>
              <a:rPr lang="en-US" b="1" dirty="0" smtClean="0"/>
              <a:t>method of sealed bids</a:t>
            </a:r>
            <a:r>
              <a:rPr lang="en-US" dirty="0" smtClean="0"/>
              <a:t>.</a:t>
            </a:r>
            <a:endParaRPr lang="en-US" b="1" dirty="0" smtClean="0"/>
          </a:p>
          <a:p>
            <a:pPr lvl="2"/>
            <a:r>
              <a:rPr lang="en-US" dirty="0" smtClean="0"/>
              <a:t>The </a:t>
            </a:r>
            <a:r>
              <a:rPr lang="en-US" b="1" dirty="0" smtClean="0"/>
              <a:t>method of markers</a:t>
            </a:r>
            <a:r>
              <a:rPr lang="en-US" dirty="0" smtClean="0"/>
              <a:t>.</a:t>
            </a:r>
          </a:p>
          <a:p>
            <a:endParaRPr lang="en-US" dirty="0" smtClean="0"/>
          </a:p>
          <a:p>
            <a:endParaRPr lang="en-US" dirty="0"/>
          </a:p>
        </p:txBody>
      </p:sp>
      <p:sp>
        <p:nvSpPr>
          <p:cNvPr id="2" name="Title 1"/>
          <p:cNvSpPr>
            <a:spLocks noGrp="1"/>
          </p:cNvSpPr>
          <p:nvPr>
            <p:ph type="title"/>
          </p:nvPr>
        </p:nvSpPr>
        <p:spPr/>
        <p:txBody>
          <a:bodyPr/>
          <a:lstStyle/>
          <a:p>
            <a:r>
              <a:rPr lang="en-US" dirty="0" smtClean="0"/>
              <a:t>Fair Division Schemes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Alice and Bob win a half-pepperoni half-</a:t>
            </a:r>
            <a:r>
              <a:rPr lang="en-US" dirty="0" err="1" smtClean="0"/>
              <a:t>anchovie</a:t>
            </a:r>
            <a:r>
              <a:rPr lang="en-US" dirty="0" smtClean="0"/>
              <a:t> pizza.</a:t>
            </a:r>
          </a:p>
          <a:p>
            <a:r>
              <a:rPr lang="en-US" dirty="0" smtClean="0"/>
              <a:t>Bob likes pepperonis and anchovies equally well, so he values the pizza at $8 (keeps this value secret).</a:t>
            </a:r>
          </a:p>
          <a:p>
            <a:r>
              <a:rPr lang="en-US" dirty="0" smtClean="0"/>
              <a:t>Alice cannot stand anchovies, so she assigns the pizza a value of $5. </a:t>
            </a:r>
          </a:p>
          <a:p>
            <a:r>
              <a:rPr lang="en-US" dirty="0" smtClean="0"/>
              <a:t>Note that Bob cannot know that Alice hates anchovies.</a:t>
            </a:r>
          </a:p>
          <a:p>
            <a:r>
              <a:rPr lang="en-US" dirty="0" smtClean="0"/>
              <a:t>Suppose that by coin toss Bob become the divider and Alice the chooser.</a:t>
            </a:r>
          </a:p>
          <a:p>
            <a:r>
              <a:rPr lang="en-US" dirty="0" smtClean="0"/>
              <a:t>Bob then cuts the pizza in half so that one half is exactly ¾ </a:t>
            </a:r>
            <a:r>
              <a:rPr lang="en-US" dirty="0" err="1" smtClean="0"/>
              <a:t>anchovie</a:t>
            </a:r>
            <a:r>
              <a:rPr lang="en-US" dirty="0" smtClean="0"/>
              <a:t> and ¼ pepperoni.</a:t>
            </a:r>
          </a:p>
          <a:p>
            <a:r>
              <a:rPr lang="en-US" dirty="0" smtClean="0"/>
              <a:t>Now Alice has an easy choice – she choose the half that is ¼ </a:t>
            </a:r>
            <a:r>
              <a:rPr lang="en-US" dirty="0" err="1" smtClean="0"/>
              <a:t>anchovie</a:t>
            </a:r>
            <a:r>
              <a:rPr lang="en-US" dirty="0" smtClean="0"/>
              <a:t> and ¾ pepperoni. In her value system this is worth $3.75, so in her opinion she has more than a fair share.</a:t>
            </a:r>
          </a:p>
          <a:p>
            <a:r>
              <a:rPr lang="en-US" dirty="0" smtClean="0"/>
              <a:t>Bob gets the other half, which is worth $4 to him – a fair share.</a:t>
            </a:r>
          </a:p>
          <a:p>
            <a:r>
              <a:rPr lang="en-US" dirty="0" smtClean="0"/>
              <a:t>Note that this may not be the best division, but it is a fair one.</a:t>
            </a:r>
          </a:p>
        </p:txBody>
      </p:sp>
      <p:sp>
        <p:nvSpPr>
          <p:cNvPr id="2" name="Title 1"/>
          <p:cNvSpPr>
            <a:spLocks noGrp="1"/>
          </p:cNvSpPr>
          <p:nvPr>
            <p:ph type="title"/>
          </p:nvPr>
        </p:nvSpPr>
        <p:spPr/>
        <p:txBody>
          <a:bodyPr/>
          <a:lstStyle/>
          <a:p>
            <a:r>
              <a:rPr lang="en-US" dirty="0" smtClean="0"/>
              <a:t>The Divider-Chooser Method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US" dirty="0" smtClean="0"/>
              <a:t>This is an extension of the divider-chooser method for more that two players</a:t>
            </a:r>
          </a:p>
          <a:p>
            <a:r>
              <a:rPr lang="en-US" dirty="0" smtClean="0"/>
              <a:t>Step 1. </a:t>
            </a:r>
            <a:r>
              <a:rPr lang="en-US" b="1" dirty="0" smtClean="0"/>
              <a:t>Division</a:t>
            </a:r>
            <a:r>
              <a:rPr lang="en-US" dirty="0" smtClean="0"/>
              <a:t>: The divider slices the pizza into three pieces. This division is only rational if each piece has an equal value to the divider.</a:t>
            </a:r>
          </a:p>
          <a:p>
            <a:r>
              <a:rPr lang="en-US" dirty="0" smtClean="0"/>
              <a:t>Step 2. </a:t>
            </a:r>
            <a:r>
              <a:rPr lang="en-US" b="1" dirty="0" smtClean="0"/>
              <a:t>Declarations</a:t>
            </a:r>
            <a:r>
              <a:rPr lang="en-US" dirty="0" smtClean="0"/>
              <a:t>: Each chooser declares which pieces he finds acceptable.</a:t>
            </a:r>
          </a:p>
          <a:p>
            <a:r>
              <a:rPr lang="en-US" dirty="0" smtClean="0"/>
              <a:t>Step 3. </a:t>
            </a:r>
            <a:r>
              <a:rPr lang="en-US" b="1" dirty="0" smtClean="0"/>
              <a:t>Distribution</a:t>
            </a:r>
            <a:r>
              <a:rPr lang="en-US" dirty="0" smtClean="0"/>
              <a:t>: What happens here depends on the declarations:</a:t>
            </a:r>
          </a:p>
          <a:p>
            <a:pPr lvl="1"/>
            <a:r>
              <a:rPr lang="en-US" b="1" dirty="0" smtClean="0"/>
              <a:t>Case 1:</a:t>
            </a:r>
            <a:r>
              <a:rPr lang="en-US" dirty="0" smtClean="0"/>
              <a:t> One chooser declares more than one piece acceptable. The other chooser gets his chosen piece, the chooser gets his other choice, and the divider gets what’s left.</a:t>
            </a:r>
          </a:p>
          <a:p>
            <a:pPr lvl="1"/>
            <a:r>
              <a:rPr lang="en-US" b="1" dirty="0" smtClean="0"/>
              <a:t>Case 2: </a:t>
            </a:r>
            <a:r>
              <a:rPr lang="en-US" dirty="0" smtClean="0"/>
              <a:t>Both choosers declare one piece, and they are different – obvious division in this case.</a:t>
            </a:r>
          </a:p>
          <a:p>
            <a:pPr lvl="1"/>
            <a:r>
              <a:rPr lang="en-US" b="1" dirty="0" smtClean="0"/>
              <a:t>Case 3: </a:t>
            </a:r>
            <a:r>
              <a:rPr lang="en-US" dirty="0" smtClean="0"/>
              <a:t>Both choosers declare one piece, and they are the same piece. Here the divider randomly selects one of the two undeclared pieces. Then we put the remaining two pieces back together and apply the divider-chooser method.</a:t>
            </a:r>
          </a:p>
          <a:p>
            <a:r>
              <a:rPr lang="en-US" dirty="0" smtClean="0"/>
              <a:t>Everyone gets a fair share.</a:t>
            </a:r>
          </a:p>
          <a:p>
            <a:pPr lvl="1"/>
            <a:endParaRPr lang="en-US" dirty="0"/>
          </a:p>
        </p:txBody>
      </p:sp>
      <p:sp>
        <p:nvSpPr>
          <p:cNvPr id="2" name="Title 1"/>
          <p:cNvSpPr>
            <a:spLocks noGrp="1"/>
          </p:cNvSpPr>
          <p:nvPr>
            <p:ph type="title"/>
          </p:nvPr>
        </p:nvSpPr>
        <p:spPr/>
        <p:txBody>
          <a:bodyPr/>
          <a:lstStyle/>
          <a:p>
            <a:r>
              <a:rPr lang="en-US" dirty="0" smtClean="0"/>
              <a:t>The Lone Divider Method</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244</TotalTime>
  <Words>1517</Words>
  <Application>Microsoft Office PowerPoint</Application>
  <PresentationFormat>On-screen Show (4:3)</PresentationFormat>
  <Paragraphs>101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Social Choice</vt:lpstr>
      <vt:lpstr>Election Techniques</vt:lpstr>
      <vt:lpstr>Example Election</vt:lpstr>
      <vt:lpstr>Analysis of Condorcet Method</vt:lpstr>
      <vt:lpstr>Kenneth Arrow</vt:lpstr>
      <vt:lpstr>Fair Division</vt:lpstr>
      <vt:lpstr>Fair Division Schemes</vt:lpstr>
      <vt:lpstr>The Divider-Chooser Method</vt:lpstr>
      <vt:lpstr>The Lone Divider Method</vt:lpstr>
      <vt:lpstr>The Method of Sealed Bids</vt:lpstr>
      <vt:lpstr>Problems with Method of Sealed Bids</vt:lpstr>
      <vt:lpstr>The Method of Markers</vt:lpstr>
    </vt:vector>
  </TitlesOfParts>
  <Company>Sherwood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Choice</dc:title>
  <dc:creator>SETTINGS</dc:creator>
  <cp:lastModifiedBy>SETTINGS</cp:lastModifiedBy>
  <cp:revision>91</cp:revision>
  <dcterms:created xsi:type="dcterms:W3CDTF">2010-06-01T15:36:56Z</dcterms:created>
  <dcterms:modified xsi:type="dcterms:W3CDTF">2010-06-11T16:56:07Z</dcterms:modified>
</cp:coreProperties>
</file>