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35EAE5-B9C6-4A2C-99B9-F4B2D351D6A3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22D4D9-DBBC-46A5-A0B0-BE49B8B156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1430E0-08AD-4745-A458-3C46B7B2D1C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1430E0-08AD-4745-A458-3C46B7B2D1C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1430E0-08AD-4745-A458-3C46B7B2D1C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1430E0-08AD-4745-A458-3C46B7B2D1C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1430E0-08AD-4745-A458-3C46B7B2D1C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1430E0-08AD-4745-A458-3C46B7B2D1C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1430E0-08AD-4745-A458-3C46B7B2D1C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Second-Order Linear Homogenous Recurrence Relations with Constant Coefficients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many cases, the solution to a sequence is not easily found. To make life easier, a few nifty tools have been developed</a:t>
            </a:r>
          </a:p>
          <a:p>
            <a:pPr lvl="1"/>
            <a:r>
              <a:rPr lang="en-US" dirty="0" smtClean="0"/>
              <a:t>A </a:t>
            </a:r>
            <a:r>
              <a:rPr lang="en-US" i="1" dirty="0" err="1" smtClean="0"/>
              <a:t>SOLHRRwCC</a:t>
            </a:r>
            <a:r>
              <a:rPr lang="en-US" dirty="0" smtClean="0"/>
              <a:t> is a recurrence relation of the form:                     		for all integers k ≥ some fixed integer where </a:t>
            </a:r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are fixed real numbers where B ≠ 0</a:t>
            </a:r>
          </a:p>
          <a:p>
            <a:pPr lvl="2"/>
            <a:r>
              <a:rPr lang="en-US" i="1" dirty="0" smtClean="0"/>
              <a:t>“second-order”</a:t>
            </a:r>
            <a:r>
              <a:rPr lang="en-US" dirty="0" smtClean="0"/>
              <a:t> means that a[k] is defined by the two previous terms</a:t>
            </a:r>
          </a:p>
          <a:p>
            <a:pPr lvl="2"/>
            <a:r>
              <a:rPr lang="en-US" i="1" dirty="0" smtClean="0"/>
              <a:t>“linear”</a:t>
            </a:r>
            <a:r>
              <a:rPr lang="en-US" dirty="0" smtClean="0"/>
              <a:t> means that a[k-1] and a[k-2] appear only in separate terms and are to the first power</a:t>
            </a:r>
          </a:p>
          <a:p>
            <a:pPr lvl="2"/>
            <a:r>
              <a:rPr lang="en-US" i="1" dirty="0" smtClean="0"/>
              <a:t>“homogenous”</a:t>
            </a:r>
            <a:r>
              <a:rPr lang="en-US" dirty="0" smtClean="0"/>
              <a:t> means that the total degree of each term is the same (thus there are no constant terms)</a:t>
            </a:r>
          </a:p>
          <a:p>
            <a:pPr lvl="2"/>
            <a:r>
              <a:rPr lang="en-US" i="1" dirty="0" smtClean="0"/>
              <a:t>“constant coefficients</a:t>
            </a:r>
            <a:r>
              <a:rPr lang="en-US" dirty="0" smtClean="0"/>
              <a:t>”</a:t>
            </a:r>
            <a:r>
              <a:rPr lang="en-US" i="1" dirty="0" smtClean="0"/>
              <a:t> </a:t>
            </a:r>
            <a:r>
              <a:rPr lang="en-US" dirty="0" smtClean="0"/>
              <a:t>means that </a:t>
            </a:r>
            <a:r>
              <a:rPr lang="en-US" i="1" dirty="0" smtClean="0"/>
              <a:t>A </a:t>
            </a:r>
            <a:r>
              <a:rPr lang="en-US" dirty="0" smtClean="0"/>
              <a:t>and </a:t>
            </a:r>
            <a:r>
              <a:rPr lang="en-US" i="1" dirty="0" smtClean="0"/>
              <a:t>B</a:t>
            </a:r>
            <a:r>
              <a:rPr lang="en-US" dirty="0" smtClean="0"/>
              <a:t> are fixed real numbers that do not depend on k</a:t>
            </a:r>
            <a:endParaRPr lang="en-US" i="1" dirty="0"/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3124200"/>
            <a:ext cx="1497330" cy="30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Distinct-Root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Suppose  a[k] = A*a[k-1] + B*a[k-2]   for all integers k ≥ 2</a:t>
            </a:r>
          </a:p>
          <a:p>
            <a:pPr lvl="1"/>
            <a:r>
              <a:rPr lang="en-US" dirty="0" smtClean="0"/>
              <a:t>Suppose that for some real number, </a:t>
            </a:r>
            <a:r>
              <a:rPr lang="en-US" i="1" dirty="0" smtClean="0"/>
              <a:t>t </a:t>
            </a:r>
            <a:r>
              <a:rPr lang="en-US" dirty="0" smtClean="0"/>
              <a:t>≠ 0, the sequence 1, t, t^2,…, </a:t>
            </a:r>
            <a:r>
              <a:rPr lang="en-US" dirty="0" err="1" smtClean="0"/>
              <a:t>t^n</a:t>
            </a:r>
            <a:r>
              <a:rPr lang="en-US" dirty="0" smtClean="0"/>
              <a:t>,… satisfies the relation</a:t>
            </a:r>
          </a:p>
          <a:p>
            <a:pPr lvl="2"/>
            <a:r>
              <a:rPr lang="en-US" dirty="0" smtClean="0"/>
              <a:t>By basic substitution, </a:t>
            </a:r>
            <a:r>
              <a:rPr lang="en-US" dirty="0" err="1" smtClean="0"/>
              <a:t>t^k</a:t>
            </a:r>
            <a:r>
              <a:rPr lang="en-US" dirty="0" smtClean="0"/>
              <a:t> = A*t^(k-1) + B*t^(k-2)</a:t>
            </a:r>
          </a:p>
          <a:p>
            <a:pPr lvl="3"/>
            <a:r>
              <a:rPr lang="en-US" dirty="0" smtClean="0"/>
              <a:t>Divide both sides by t^(k-2) to get t^2 = A*t + B</a:t>
            </a:r>
          </a:p>
          <a:p>
            <a:pPr lvl="2"/>
            <a:r>
              <a:rPr lang="en-US" dirty="0" smtClean="0"/>
              <a:t>Now we have a quadratic of the form t^2 - A*t – B = 0</a:t>
            </a:r>
          </a:p>
          <a:p>
            <a:pPr lvl="3"/>
            <a:r>
              <a:rPr lang="en-US" dirty="0" smtClean="0"/>
              <a:t>Work backwards: suppose t satisfies the quadratic relation. Prove it satisfies the recurrence relation</a:t>
            </a:r>
          </a:p>
          <a:p>
            <a:pPr lvl="4"/>
            <a:r>
              <a:rPr lang="en-US" dirty="0" smtClean="0"/>
              <a:t>Multiply both sides by t^(k-2) to find                              which is equivalent to the original expression</a:t>
            </a:r>
            <a:endParaRPr lang="en-US" dirty="0"/>
          </a:p>
        </p:txBody>
      </p:sp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222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5181600"/>
            <a:ext cx="1524000" cy="242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Distinct-Root Case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the previous information, the following may be said:</a:t>
            </a:r>
          </a:p>
          <a:p>
            <a:pPr lvl="1"/>
            <a:r>
              <a:rPr lang="en-US" dirty="0" smtClean="0"/>
              <a:t>The sequence 1,t,t^2,…,</a:t>
            </a:r>
            <a:r>
              <a:rPr lang="en-US" dirty="0" err="1" smtClean="0"/>
              <a:t>t^n</a:t>
            </a:r>
            <a:r>
              <a:rPr lang="en-US" dirty="0" smtClean="0"/>
              <a:t>,… satisfies                  </a:t>
            </a:r>
            <a:r>
              <a:rPr lang="en-US" dirty="0" err="1" smtClean="0"/>
              <a:t>iff</a:t>
            </a:r>
            <a:r>
              <a:rPr lang="en-US" dirty="0" smtClean="0"/>
              <a:t> t is a nonzero real number that satisfies </a:t>
            </a:r>
          </a:p>
          <a:p>
            <a:pPr lvl="2"/>
            <a:r>
              <a:rPr lang="en-US" dirty="0" smtClean="0"/>
              <a:t>The quadratic relation is known as the characteristic equation of the relation</a:t>
            </a:r>
          </a:p>
          <a:p>
            <a:pPr lvl="1"/>
            <a:r>
              <a:rPr lang="en-US" dirty="0" smtClean="0"/>
              <a:t>By factoring the quadratic to find its real zeros, one can find at most two sequences that satisfy the recurrence relationship</a:t>
            </a:r>
            <a:endParaRPr lang="en-US" dirty="0"/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427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2743200"/>
            <a:ext cx="1295400" cy="304800"/>
          </a:xfrm>
          <a:prstGeom prst="rect">
            <a:avLst/>
          </a:prstGeom>
          <a:noFill/>
        </p:spPr>
      </p:pic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0400" y="3200400"/>
            <a:ext cx="1154430" cy="30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Finding the Solution to a </a:t>
            </a:r>
            <a:r>
              <a:rPr lang="en-US" dirty="0" err="1" smtClean="0"/>
              <a:t>SOLHRRwCC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525963"/>
          </a:xfrm>
        </p:spPr>
        <p:txBody>
          <a:bodyPr>
            <a:normAutofit fontScale="92500"/>
          </a:bodyPr>
          <a:lstStyle/>
          <a:p>
            <a:pPr lvl="1"/>
            <a:r>
              <a:rPr lang="en-US" dirty="0" smtClean="0"/>
              <a:t>If two sequences “r[0], r[1]…” and “s[0], s[1]…” both satisfy the same </a:t>
            </a:r>
            <a:r>
              <a:rPr lang="en-US" dirty="0" err="1" smtClean="0"/>
              <a:t>SOLHRRwCC</a:t>
            </a:r>
            <a:r>
              <a:rPr lang="en-US" dirty="0" smtClean="0"/>
              <a:t>, and </a:t>
            </a:r>
            <a:r>
              <a:rPr lang="en-US" i="1" dirty="0" smtClean="0"/>
              <a:t>C </a:t>
            </a:r>
            <a:r>
              <a:rPr lang="en-US" dirty="0" smtClean="0"/>
              <a:t>and </a:t>
            </a:r>
            <a:r>
              <a:rPr lang="en-US" i="1" dirty="0" smtClean="0"/>
              <a:t>D</a:t>
            </a:r>
            <a:r>
              <a:rPr lang="en-US" dirty="0" smtClean="0"/>
              <a:t> are </a:t>
            </a:r>
            <a:r>
              <a:rPr lang="en-US" i="1" dirty="0" smtClean="0"/>
              <a:t>any</a:t>
            </a:r>
            <a:r>
              <a:rPr lang="en-US" dirty="0" smtClean="0"/>
              <a:t> numbers (even complex numbers), then the sequence “a[0], a[1], a[2]…” is defined by “a[n] = C*r[n] + D*s[n]” for all n ≥ 0</a:t>
            </a:r>
          </a:p>
          <a:p>
            <a:pPr lvl="1"/>
            <a:r>
              <a:rPr lang="en-US" dirty="0" smtClean="0"/>
              <a:t>This conjecture is easily proven using basic algebra</a:t>
            </a:r>
          </a:p>
          <a:p>
            <a:pPr lvl="1"/>
            <a:r>
              <a:rPr lang="en-US" dirty="0" smtClean="0"/>
              <a:t>In other words, if the characteristic equation has two distinct-roots, then a sequence that satisfies both the recurrence relation and the initial conditions can be found by solving for </a:t>
            </a:r>
            <a:r>
              <a:rPr lang="en-US" i="1" dirty="0" smtClean="0"/>
              <a:t>C</a:t>
            </a:r>
            <a:r>
              <a:rPr lang="en-US" dirty="0" smtClean="0"/>
              <a:t> and </a:t>
            </a:r>
            <a:r>
              <a:rPr lang="en-US" i="1" dirty="0" smtClean="0"/>
              <a:t>D</a:t>
            </a:r>
          </a:p>
          <a:p>
            <a:pPr lvl="1"/>
            <a:r>
              <a:rPr lang="en-US" dirty="0" smtClean="0"/>
              <a:t>This is known as the distinct-roots theorem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the Solution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Given: a[k] = a[k-1] + 2a[k-2] for all integers     k ≥ 2  and a[0] = 1 and a[1] = 8</a:t>
            </a:r>
          </a:p>
          <a:p>
            <a:pPr lvl="1"/>
            <a:r>
              <a:rPr lang="en-US" dirty="0" smtClean="0"/>
              <a:t>The zeros of the characteristic equation are 2 and -1, but neither satisfies the initial conditions</a:t>
            </a:r>
          </a:p>
          <a:p>
            <a:pPr lvl="1"/>
            <a:r>
              <a:rPr lang="en-US" dirty="0" smtClean="0"/>
              <a:t>We know the solution is of the form</a:t>
            </a:r>
          </a:p>
          <a:p>
            <a:pPr lvl="2"/>
            <a:r>
              <a:rPr lang="en-US" dirty="0" smtClean="0"/>
              <a:t>By basic algebra, 1 = C + D and 8 = 2C - D </a:t>
            </a:r>
          </a:p>
          <a:p>
            <a:pPr lvl="2"/>
            <a:r>
              <a:rPr lang="en-US" dirty="0" smtClean="0"/>
              <a:t>By adding the two equation directly, 3C = 9 is found, so C = 3</a:t>
            </a:r>
          </a:p>
          <a:p>
            <a:pPr lvl="2"/>
            <a:r>
              <a:rPr lang="en-US" dirty="0" smtClean="0"/>
              <a:t>Plug this into either relation to find D = -2</a:t>
            </a:r>
          </a:p>
          <a:p>
            <a:pPr lvl="2"/>
            <a:r>
              <a:rPr lang="en-US" dirty="0" smtClean="0"/>
              <a:t>Plug these into the recurrence relation to find</a:t>
            </a:r>
          </a:p>
          <a:p>
            <a:pPr lvl="2">
              <a:buNone/>
            </a:pPr>
            <a:endParaRPr lang="en-US" dirty="0" smtClean="0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632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53200" y="3505200"/>
            <a:ext cx="1935480" cy="304800"/>
          </a:xfrm>
          <a:prstGeom prst="rect">
            <a:avLst/>
          </a:prstGeom>
          <a:noFill/>
        </p:spPr>
      </p:pic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91400" y="5486400"/>
            <a:ext cx="1304925" cy="22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Expanding the Distinct-Roots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following holds true for any </a:t>
            </a:r>
            <a:r>
              <a:rPr lang="en-US" dirty="0" err="1" smtClean="0"/>
              <a:t>SOLHRRwCC</a:t>
            </a:r>
            <a:r>
              <a:rPr lang="en-US" dirty="0" smtClean="0"/>
              <a:t> with 2 distinct roots, s and r, and known initial conditions, a[0] and a[1]</a:t>
            </a:r>
          </a:p>
          <a:p>
            <a:pPr lvl="1"/>
            <a:r>
              <a:rPr lang="en-US" dirty="0" smtClean="0"/>
              <a:t>a[0] = C + D   and   a[1] = C*r + D*s</a:t>
            </a:r>
          </a:p>
          <a:p>
            <a:pPr lvl="1"/>
            <a:r>
              <a:rPr lang="en-US" dirty="0" smtClean="0"/>
              <a:t>This shortcut has been proven by induction and is very handy. Try to find a formula for the Fibonacci Sequence using this method. It may look complicated, but it fits the shortcut perfectly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Single Root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Suppose that the characteristic equation            has only one root </a:t>
            </a:r>
            <a:r>
              <a:rPr lang="en-US" i="1" dirty="0" smtClean="0"/>
              <a:t>r</a:t>
            </a:r>
            <a:endParaRPr lang="en-US" dirty="0" smtClean="0"/>
          </a:p>
          <a:p>
            <a:pPr lvl="1"/>
            <a:r>
              <a:rPr lang="en-US" dirty="0" smtClean="0"/>
              <a:t>Because the factorization is (t-r)^2, both of the sequences “1,r,r^2,…,</a:t>
            </a:r>
            <a:r>
              <a:rPr lang="en-US" dirty="0" err="1" smtClean="0"/>
              <a:t>r^n</a:t>
            </a:r>
            <a:r>
              <a:rPr lang="en-US" dirty="0" smtClean="0"/>
              <a:t>” and “0,r,2r^2,…,</a:t>
            </a:r>
            <a:r>
              <a:rPr lang="en-US" dirty="0" err="1" smtClean="0"/>
              <a:t>nr^n</a:t>
            </a:r>
            <a:r>
              <a:rPr lang="en-US" dirty="0" smtClean="0"/>
              <a:t>” satisfy the recurrence relation              for any k ≥ 2</a:t>
            </a:r>
          </a:p>
          <a:p>
            <a:pPr lvl="1"/>
            <a:r>
              <a:rPr lang="en-US" dirty="0" smtClean="0"/>
              <a:t>Thus, the sequence that satisfies initial conditions must be                where </a:t>
            </a:r>
            <a:r>
              <a:rPr lang="en-US" i="1" dirty="0" smtClean="0"/>
              <a:t>C</a:t>
            </a:r>
            <a:r>
              <a:rPr lang="en-US" dirty="0" smtClean="0"/>
              <a:t> and </a:t>
            </a:r>
            <a:r>
              <a:rPr lang="en-US" i="1" dirty="0" smtClean="0"/>
              <a:t>D</a:t>
            </a:r>
            <a:r>
              <a:rPr lang="en-US" dirty="0" smtClean="0"/>
              <a:t> are any real numbers whose values can be determined by known values of the sequence.</a:t>
            </a:r>
          </a:p>
          <a:p>
            <a:pPr lvl="1"/>
            <a:r>
              <a:rPr lang="en-US" dirty="0" smtClean="0"/>
              <a:t>Solve for </a:t>
            </a:r>
            <a:r>
              <a:rPr lang="en-US" i="1" dirty="0" smtClean="0"/>
              <a:t>C</a:t>
            </a:r>
            <a:r>
              <a:rPr lang="en-US" dirty="0" smtClean="0"/>
              <a:t> and </a:t>
            </a:r>
            <a:r>
              <a:rPr lang="en-US" i="1" dirty="0" smtClean="0"/>
              <a:t>D</a:t>
            </a:r>
            <a:r>
              <a:rPr lang="en-US" dirty="0" smtClean="0"/>
              <a:t> using the same system of equations as before</a:t>
            </a:r>
            <a:endParaRPr lang="en-US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0" y="1752600"/>
            <a:ext cx="1219200" cy="304800"/>
          </a:xfrm>
          <a:prstGeom prst="rect">
            <a:avLst/>
          </a:prstGeom>
          <a:noFill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8800" y="3657600"/>
            <a:ext cx="1066800" cy="304800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4572000"/>
            <a:ext cx="1190625" cy="30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625</Words>
  <Application>Microsoft Office PowerPoint</Application>
  <PresentationFormat>On-screen Show (4:3)</PresentationFormat>
  <Paragraphs>49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Second-Order Linear Homogenous Recurrence Relations with Constant Coefficients</vt:lpstr>
      <vt:lpstr>The Distinct-Root Case</vt:lpstr>
      <vt:lpstr>Distinct-Root Case Continued</vt:lpstr>
      <vt:lpstr>Finding the Solution to a SOLHRRwCC</vt:lpstr>
      <vt:lpstr>Finding the Solution Example</vt:lpstr>
      <vt:lpstr>Expanding the Distinct-Roots Theorem</vt:lpstr>
      <vt:lpstr>The Single Root Case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Second-Order Linear Homogenous Recurrence Relations with Constant Coefficients</dc:title>
  <dc:creator/>
  <cp:lastModifiedBy>SETTINGS</cp:lastModifiedBy>
  <cp:revision>2</cp:revision>
  <dcterms:created xsi:type="dcterms:W3CDTF">2006-08-16T00:00:00Z</dcterms:created>
  <dcterms:modified xsi:type="dcterms:W3CDTF">2010-06-11T16:50:34Z</dcterms:modified>
</cp:coreProperties>
</file>