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6" r:id="rId3"/>
    <p:sldId id="267" r:id="rId4"/>
    <p:sldId id="268" r:id="rId5"/>
    <p:sldId id="269" r:id="rId6"/>
    <p:sldId id="270" r:id="rId7"/>
    <p:sldId id="271" r:id="rId8"/>
    <p:sldId id="272" r:id="rId9"/>
    <p:sldId id="273" r:id="rId10"/>
    <p:sldId id="274" r:id="rId11"/>
    <p:sldId id="275" r:id="rId12"/>
    <p:sldId id="276" r:id="rId13"/>
    <p:sldId id="277"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E749DD-7FDE-47CF-81AE-81F925162838}" type="datetimeFigureOut">
              <a:rPr lang="en-US" smtClean="0"/>
              <a:pPr/>
              <a:t>6/11/2010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CE17C-2455-4E5C-9CC3-56623BAFED1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ACE17C-2455-4E5C-9CC3-56623BAFED1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6ACE17C-2455-4E5C-9CC3-56623BAFED1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F50CF9-B00F-4174-8D2B-A9B7FF7D0A97}"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50CF9-B00F-4174-8D2B-A9B7FF7D0A97}"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50CF9-B00F-4174-8D2B-A9B7FF7D0A97}"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F50CF9-B00F-4174-8D2B-A9B7FF7D0A97}"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F50CF9-B00F-4174-8D2B-A9B7FF7D0A97}"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F50CF9-B00F-4174-8D2B-A9B7FF7D0A97}"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F50CF9-B00F-4174-8D2B-A9B7FF7D0A97}"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F50CF9-B00F-4174-8D2B-A9B7FF7D0A97}"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F50CF9-B00F-4174-8D2B-A9B7FF7D0A97}"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50CF9-B00F-4174-8D2B-A9B7FF7D0A97}"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F50CF9-B00F-4174-8D2B-A9B7FF7D0A97}"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8F04EC-B1FD-4693-9848-6220A85C702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50CF9-B00F-4174-8D2B-A9B7FF7D0A97}"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8F04EC-B1FD-4693-9848-6220A85C702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Sources/Euclidean.zip"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Sequences and Mathematical Induction</a:t>
            </a:r>
            <a:endParaRPr lang="en-US" dirty="0"/>
          </a:p>
        </p:txBody>
      </p:sp>
      <p:sp>
        <p:nvSpPr>
          <p:cNvPr id="3" name="Subtitle 2"/>
          <p:cNvSpPr>
            <a:spLocks noGrp="1"/>
          </p:cNvSpPr>
          <p:nvPr>
            <p:ph type="subTitle" idx="1"/>
          </p:nvPr>
        </p:nvSpPr>
        <p:spPr/>
        <p:txBody>
          <a:bodyPr/>
          <a:lstStyle/>
          <a:p>
            <a:r>
              <a:rPr lang="en-US" dirty="0" smtClean="0"/>
              <a:t>The Use of Induction as it Relates to </a:t>
            </a:r>
            <a:r>
              <a:rPr lang="en-US" smtClean="0"/>
              <a:t>Computer Science</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Assertions</a:t>
            </a:r>
            <a:endParaRPr lang="en-US" dirty="0"/>
          </a:p>
        </p:txBody>
      </p:sp>
      <p:sp>
        <p:nvSpPr>
          <p:cNvPr id="3" name="Content Placeholder 2"/>
          <p:cNvSpPr>
            <a:spLocks noGrp="1"/>
          </p:cNvSpPr>
          <p:nvPr>
            <p:ph idx="1"/>
          </p:nvPr>
        </p:nvSpPr>
        <p:spPr>
          <a:xfrm>
            <a:off x="228600" y="1600200"/>
            <a:ext cx="8686800" cy="4800600"/>
          </a:xfrm>
        </p:spPr>
        <p:txBody>
          <a:bodyPr>
            <a:normAutofit fontScale="85000" lnSpcReduction="20000"/>
          </a:bodyPr>
          <a:lstStyle/>
          <a:p>
            <a:r>
              <a:rPr lang="en-US" dirty="0" smtClean="0"/>
              <a:t>One must state what his code should do using predicates</a:t>
            </a:r>
          </a:p>
          <a:p>
            <a:pPr lvl="1"/>
            <a:r>
              <a:rPr lang="en-US" dirty="0" smtClean="0"/>
              <a:t>Pre-conditions</a:t>
            </a:r>
          </a:p>
          <a:p>
            <a:pPr lvl="2"/>
            <a:r>
              <a:rPr lang="en-US" dirty="0" smtClean="0"/>
              <a:t>A statement of what must be true for the algorithm to work</a:t>
            </a:r>
          </a:p>
          <a:p>
            <a:pPr lvl="1"/>
            <a:r>
              <a:rPr lang="en-US" dirty="0" smtClean="0"/>
              <a:t>Post-conditions</a:t>
            </a:r>
          </a:p>
          <a:p>
            <a:pPr lvl="2"/>
            <a:r>
              <a:rPr lang="en-US" dirty="0" smtClean="0"/>
              <a:t>A statement of the algorithm’s final state, which is the output of the algorithm if the pre-condition is true</a:t>
            </a:r>
          </a:p>
          <a:p>
            <a:pPr lvl="1"/>
            <a:r>
              <a:rPr lang="en-US" dirty="0" smtClean="0"/>
              <a:t>In order to prove an algorithm’s correctness, one must show that if pre-conditions are true and all of the statements in the algorithm execute, the post-condition must be true</a:t>
            </a:r>
          </a:p>
          <a:p>
            <a:pPr lvl="2"/>
            <a:r>
              <a:rPr lang="en-US" dirty="0" smtClean="0"/>
              <a:t>Often, one must “divide-and-conquer” by breaking an algorithm into pieces and strategically placing assertions. Then, you would prove each individual set of assertions to prove the whole algorithm</a:t>
            </a:r>
          </a:p>
          <a:p>
            <a:pPr lvl="2"/>
            <a:r>
              <a:rPr lang="en-US" dirty="0" smtClean="0"/>
              <a:t>As an exercise, try to prove the correctness of the </a:t>
            </a:r>
            <a:r>
              <a:rPr lang="en-US" dirty="0" smtClean="0">
                <a:hlinkClick r:id="rId3" action="ppaction://hlinkfile"/>
              </a:rPr>
              <a:t>Euclidean Algorithm</a:t>
            </a:r>
            <a:r>
              <a:rPr lang="en-US" dirty="0" smtClean="0"/>
              <a:t> for obtaining the greatest common divisor of two integers</a:t>
            </a:r>
          </a:p>
          <a:p>
            <a:pPr lvl="3"/>
            <a:r>
              <a:rPr lang="en-US" dirty="0" smtClean="0"/>
              <a:t>Hint: don’t worry about error guarding. Assume that all inputs are correct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Looping</a:t>
            </a:r>
            <a:endParaRPr lang="en-US" dirty="0"/>
          </a:p>
        </p:txBody>
      </p:sp>
      <p:sp>
        <p:nvSpPr>
          <p:cNvPr id="3" name="Content Placeholder 2"/>
          <p:cNvSpPr>
            <a:spLocks noGrp="1"/>
          </p:cNvSpPr>
          <p:nvPr>
            <p:ph idx="1"/>
          </p:nvPr>
        </p:nvSpPr>
        <p:spPr/>
        <p:txBody>
          <a:bodyPr/>
          <a:lstStyle/>
          <a:p>
            <a:r>
              <a:rPr lang="en-US" dirty="0" smtClean="0"/>
              <a:t>A loop can be implemented as a form of mathematical induction</a:t>
            </a:r>
          </a:p>
          <a:p>
            <a:pPr lvl="1"/>
            <a:r>
              <a:rPr lang="en-US" dirty="0" smtClean="0"/>
              <a:t>Let </a:t>
            </a:r>
            <a:r>
              <a:rPr lang="en-US" i="1" dirty="0" smtClean="0"/>
              <a:t>G</a:t>
            </a:r>
            <a:r>
              <a:rPr lang="en-US" dirty="0" smtClean="0"/>
              <a:t> be the guard for a while loop. The loop should have the form:</a:t>
            </a:r>
          </a:p>
          <a:p>
            <a:pPr lvl="1"/>
            <a:r>
              <a:rPr lang="en-US" dirty="0" smtClean="0"/>
              <a:t>A loop is correct </a:t>
            </a:r>
            <a:r>
              <a:rPr lang="en-US" dirty="0" err="1" smtClean="0"/>
              <a:t>iff</a:t>
            </a:r>
            <a:r>
              <a:rPr lang="en-US" dirty="0" smtClean="0"/>
              <a:t> it 				satisfies its post-					conditions when its pre-					conditions are true and it terminates over a finite       number of steps </a:t>
            </a:r>
          </a:p>
        </p:txBody>
      </p:sp>
      <p:sp>
        <p:nvSpPr>
          <p:cNvPr id="4" name="TextBox 3"/>
          <p:cNvSpPr txBox="1"/>
          <p:nvPr/>
        </p:nvSpPr>
        <p:spPr>
          <a:xfrm>
            <a:off x="5105400" y="3200400"/>
            <a:ext cx="2209800" cy="1569660"/>
          </a:xfrm>
          <a:prstGeom prst="rect">
            <a:avLst/>
          </a:prstGeom>
          <a:noFill/>
        </p:spPr>
        <p:txBody>
          <a:bodyPr wrap="square" rtlCol="0">
            <a:spAutoFit/>
          </a:bodyPr>
          <a:lstStyle/>
          <a:p>
            <a:r>
              <a:rPr lang="en-US" sz="1200" dirty="0" smtClean="0"/>
              <a:t>[</a:t>
            </a:r>
            <a:r>
              <a:rPr lang="en-US" sz="1200" i="1" dirty="0" smtClean="0"/>
              <a:t>pre-condition for the loop</a:t>
            </a:r>
            <a:r>
              <a:rPr lang="en-US" sz="1200" dirty="0" smtClean="0"/>
              <a:t>]</a:t>
            </a:r>
          </a:p>
          <a:p>
            <a:r>
              <a:rPr lang="en-US" sz="1200" dirty="0" smtClean="0"/>
              <a:t>[</a:t>
            </a:r>
            <a:r>
              <a:rPr lang="en-US" sz="1200" i="1" dirty="0" smtClean="0"/>
              <a:t>post-condition for the loop</a:t>
            </a:r>
            <a:r>
              <a:rPr lang="en-US" sz="1200" dirty="0" smtClean="0"/>
              <a:t>]</a:t>
            </a:r>
          </a:p>
          <a:p>
            <a:r>
              <a:rPr lang="en-US" sz="1200" b="1" dirty="0" smtClean="0"/>
              <a:t>while</a:t>
            </a:r>
            <a:r>
              <a:rPr lang="en-US" sz="1200" dirty="0" smtClean="0"/>
              <a:t> (G)</a:t>
            </a:r>
          </a:p>
          <a:p>
            <a:r>
              <a:rPr lang="en-US" sz="1200" b="1" dirty="0" smtClean="0"/>
              <a:t>     </a:t>
            </a:r>
            <a:r>
              <a:rPr lang="en-US" sz="1200" dirty="0" smtClean="0"/>
              <a:t>[</a:t>
            </a:r>
            <a:r>
              <a:rPr lang="en-US" sz="1200" i="1" dirty="0" smtClean="0"/>
              <a:t>The body of the loop, </a:t>
            </a:r>
          </a:p>
          <a:p>
            <a:r>
              <a:rPr lang="en-US" sz="1200" b="1" i="1" dirty="0" smtClean="0"/>
              <a:t>      </a:t>
            </a:r>
            <a:r>
              <a:rPr lang="en-US" sz="1200" i="1" dirty="0" smtClean="0"/>
              <a:t>containing no branching</a:t>
            </a:r>
          </a:p>
          <a:p>
            <a:r>
              <a:rPr lang="en-US" sz="1200" b="1" i="1" dirty="0" smtClean="0"/>
              <a:t>      </a:t>
            </a:r>
            <a:r>
              <a:rPr lang="en-US" sz="1200" i="1" dirty="0" smtClean="0"/>
              <a:t>statements outside of the loop</a:t>
            </a:r>
            <a:r>
              <a:rPr lang="en-US" sz="1200" dirty="0" smtClean="0"/>
              <a:t>]</a:t>
            </a:r>
          </a:p>
          <a:p>
            <a:r>
              <a:rPr lang="en-US" sz="1200" b="1" dirty="0" smtClean="0"/>
              <a:t>end while</a:t>
            </a:r>
            <a:endParaRPr lang="en-US" sz="12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 Invariant Theorem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loop invariant I(n) is a predicate whose domain is a set of integers and…</a:t>
            </a:r>
          </a:p>
          <a:p>
            <a:pPr lvl="1"/>
            <a:r>
              <a:rPr lang="en-US" dirty="0" smtClean="0"/>
              <a:t>Basis Property: Pre-condition implies I(0) is true before the first iteration</a:t>
            </a:r>
          </a:p>
          <a:p>
            <a:pPr lvl="1"/>
            <a:r>
              <a:rPr lang="en-US" dirty="0" smtClean="0"/>
              <a:t>Inductive Property: For all integers k ≥ 0, if the guard (</a:t>
            </a:r>
            <a:r>
              <a:rPr lang="en-US" i="1" dirty="0" smtClean="0"/>
              <a:t>G</a:t>
            </a:r>
            <a:r>
              <a:rPr lang="en-US" dirty="0" smtClean="0"/>
              <a:t>) and I(k) are both true before an iteration, I(k+1) is true after iteration</a:t>
            </a:r>
          </a:p>
          <a:p>
            <a:pPr lvl="1"/>
            <a:r>
              <a:rPr lang="en-US" dirty="0" smtClean="0"/>
              <a:t>Eventual Falsity of Guard: after a finite number of iterations, </a:t>
            </a:r>
            <a:r>
              <a:rPr lang="en-US" i="1" dirty="0" smtClean="0"/>
              <a:t>G</a:t>
            </a:r>
            <a:r>
              <a:rPr lang="en-US" dirty="0" smtClean="0"/>
              <a:t> becomes false</a:t>
            </a:r>
          </a:p>
          <a:p>
            <a:pPr lvl="1"/>
            <a:r>
              <a:rPr lang="en-US" dirty="0" smtClean="0"/>
              <a:t>Correctness of the Post-condition: if </a:t>
            </a:r>
            <a:r>
              <a:rPr lang="en-US" i="1" dirty="0" smtClean="0"/>
              <a:t>N</a:t>
            </a:r>
            <a:r>
              <a:rPr lang="en-US" dirty="0" smtClean="0"/>
              <a:t> is the least number of iterations after which </a:t>
            </a:r>
            <a:r>
              <a:rPr lang="en-US" i="1" dirty="0" smtClean="0"/>
              <a:t>G</a:t>
            </a:r>
            <a:r>
              <a:rPr lang="en-US" dirty="0" smtClean="0"/>
              <a:t> is false and I(N) is true, then the values of the algorithm variables will be as specified in the post-condition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a Loop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t>
            </a:r>
            <a:r>
              <a:rPr lang="en-US" i="1" dirty="0" smtClean="0"/>
              <a:t>pre: m is a nonnegative integer, </a:t>
            </a:r>
            <a:r>
              <a:rPr lang="en-US" dirty="0" smtClean="0"/>
              <a:t>x</a:t>
            </a:r>
            <a:r>
              <a:rPr lang="en-US" i="1" dirty="0" smtClean="0"/>
              <a:t> is a real number, </a:t>
            </a:r>
            <a:r>
              <a:rPr lang="en-US" dirty="0" err="1" smtClean="0"/>
              <a:t>i</a:t>
            </a:r>
            <a:r>
              <a:rPr lang="en-US" dirty="0" smtClean="0"/>
              <a:t>=0</a:t>
            </a:r>
            <a:r>
              <a:rPr lang="en-US" i="1" dirty="0" smtClean="0"/>
              <a:t>, and </a:t>
            </a:r>
            <a:r>
              <a:rPr lang="en-US" dirty="0" smtClean="0"/>
              <a:t>product</a:t>
            </a:r>
            <a:r>
              <a:rPr lang="en-US" i="1" dirty="0" smtClean="0"/>
              <a:t> </a:t>
            </a:r>
            <a:r>
              <a:rPr lang="en-US" dirty="0" smtClean="0"/>
              <a:t>= 0.]</a:t>
            </a:r>
          </a:p>
          <a:p>
            <a:pPr>
              <a:buNone/>
            </a:pPr>
            <a:r>
              <a:rPr lang="en-US" b="1" dirty="0" smtClean="0"/>
              <a:t>    while </a:t>
            </a:r>
            <a:r>
              <a:rPr lang="en-US" dirty="0" smtClean="0"/>
              <a:t>(</a:t>
            </a:r>
            <a:r>
              <a:rPr lang="en-US" dirty="0" err="1" smtClean="0"/>
              <a:t>i</a:t>
            </a:r>
            <a:r>
              <a:rPr lang="en-US" dirty="0" smtClean="0"/>
              <a:t> ≠ m)</a:t>
            </a:r>
          </a:p>
          <a:p>
            <a:pPr>
              <a:buNone/>
            </a:pPr>
            <a:r>
              <a:rPr lang="en-US" b="1" dirty="0" smtClean="0"/>
              <a:t>		</a:t>
            </a:r>
            <a:r>
              <a:rPr lang="en-US" dirty="0" smtClean="0"/>
              <a:t>1. product := product + x</a:t>
            </a:r>
          </a:p>
          <a:p>
            <a:pPr>
              <a:buNone/>
            </a:pPr>
            <a:r>
              <a:rPr lang="en-US" b="1" dirty="0" smtClean="0"/>
              <a:t>		</a:t>
            </a:r>
            <a:r>
              <a:rPr lang="en-US" dirty="0" smtClean="0"/>
              <a:t>2. </a:t>
            </a:r>
            <a:r>
              <a:rPr lang="en-US" dirty="0" err="1" smtClean="0"/>
              <a:t>i</a:t>
            </a:r>
            <a:r>
              <a:rPr lang="en-US" dirty="0" smtClean="0"/>
              <a:t> := </a:t>
            </a:r>
            <a:r>
              <a:rPr lang="en-US" dirty="0" err="1" smtClean="0"/>
              <a:t>i</a:t>
            </a:r>
            <a:r>
              <a:rPr lang="en-US" dirty="0" smtClean="0"/>
              <a:t> +1</a:t>
            </a:r>
          </a:p>
          <a:p>
            <a:pPr>
              <a:buNone/>
            </a:pPr>
            <a:r>
              <a:rPr lang="en-US" dirty="0" smtClean="0"/>
              <a:t>	</a:t>
            </a:r>
            <a:r>
              <a:rPr lang="en-US" b="1" dirty="0" smtClean="0"/>
              <a:t>end while</a:t>
            </a:r>
            <a:endParaRPr lang="en-US" dirty="0" smtClean="0"/>
          </a:p>
          <a:p>
            <a:pPr>
              <a:buNone/>
            </a:pPr>
            <a:r>
              <a:rPr lang="en-US" dirty="0" smtClean="0"/>
              <a:t>	[post: product = </a:t>
            </a:r>
            <a:r>
              <a:rPr lang="en-US" dirty="0" err="1" smtClean="0"/>
              <a:t>mx</a:t>
            </a:r>
            <a:r>
              <a:rPr lang="en-US" dirty="0" smtClean="0"/>
              <a:t>]</a:t>
            </a:r>
          </a:p>
          <a:p>
            <a:pPr lvl="1"/>
            <a:r>
              <a:rPr lang="en-US" dirty="0" smtClean="0"/>
              <a:t>The loop invariant is “I(n): </a:t>
            </a:r>
            <a:r>
              <a:rPr lang="en-US" dirty="0" err="1" smtClean="0"/>
              <a:t>i</a:t>
            </a:r>
            <a:r>
              <a:rPr lang="en-US" dirty="0" smtClean="0"/>
              <a:t>=n and product = </a:t>
            </a:r>
            <a:r>
              <a:rPr lang="en-US" dirty="0" err="1" smtClean="0"/>
              <a:t>nx</a:t>
            </a:r>
            <a:r>
              <a:rPr lang="en-US" dirty="0" smtClean="0"/>
              <a:t>”</a:t>
            </a:r>
          </a:p>
          <a:p>
            <a:pPr lvl="1"/>
            <a:r>
              <a:rPr lang="en-US" dirty="0" smtClean="0"/>
              <a:t>The guard of the loop is “G: </a:t>
            </a:r>
            <a:r>
              <a:rPr lang="en-US" dirty="0" err="1" smtClean="0"/>
              <a:t>i</a:t>
            </a:r>
            <a:r>
              <a:rPr lang="en-US" dirty="0" smtClean="0"/>
              <a:t> ≠ m”</a:t>
            </a:r>
          </a:p>
          <a:p>
            <a:pPr lvl="1"/>
            <a:r>
              <a:rPr lang="en-US" dirty="0" smtClean="0"/>
              <a:t>Based on this information, one can prove the correctness of this algorithm</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Learn This?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For starters, mathematical induction is one of the most powerful methods of proof in existence. Add to it that it lies almost exclusively at the heart of computer science. The ability of a program to recognize, interpret, and capitalize on distinguishable patterns is essential for that program to be viable on the market. That being said, the ability to prove that a given algorithm is correct all of the time, without sacrificing the efficiency of the code, makes the difference between a good programmer and an educated programmer. Educated programmers get paid more!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Mathematical Induction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Purpose is to prove the correctness of statements based on definite patterns</a:t>
            </a:r>
          </a:p>
          <a:p>
            <a:pPr lvl="1"/>
            <a:r>
              <a:rPr lang="en-US" dirty="0" smtClean="0"/>
              <a:t>General Principle: let P(</a:t>
            </a:r>
            <a:r>
              <a:rPr lang="en-US" i="1" dirty="0" smtClean="0"/>
              <a:t>n</a:t>
            </a:r>
            <a:r>
              <a:rPr lang="en-US" dirty="0" smtClean="0"/>
              <a:t>) be a property defined for integers </a:t>
            </a:r>
            <a:r>
              <a:rPr lang="en-US" i="1" dirty="0" smtClean="0"/>
              <a:t>n</a:t>
            </a:r>
            <a:r>
              <a:rPr lang="en-US" dirty="0" smtClean="0"/>
              <a:t> and let </a:t>
            </a:r>
            <a:r>
              <a:rPr lang="en-US" i="1" dirty="0" smtClean="0"/>
              <a:t>a</a:t>
            </a:r>
            <a:r>
              <a:rPr lang="en-US" dirty="0" smtClean="0"/>
              <a:t> be a fixed integer. Suppose the following is true:</a:t>
            </a:r>
          </a:p>
          <a:p>
            <a:pPr lvl="2"/>
            <a:r>
              <a:rPr lang="en-US" dirty="0" smtClean="0"/>
              <a:t>P(a) is true</a:t>
            </a:r>
          </a:p>
          <a:p>
            <a:pPr lvl="2"/>
            <a:r>
              <a:rPr lang="en-US" dirty="0" smtClean="0"/>
              <a:t>For all integers k ≥ a, if P(k) is true then P(k+1) is true</a:t>
            </a:r>
          </a:p>
          <a:p>
            <a:pPr lvl="3"/>
            <a:r>
              <a:rPr lang="en-US" dirty="0" smtClean="0"/>
              <a:t>To do this, assume that a property is true for k and show it to be true for k+1</a:t>
            </a:r>
          </a:p>
          <a:p>
            <a:pPr lvl="1"/>
            <a:r>
              <a:rPr lang="en-US" dirty="0" smtClean="0"/>
              <a:t>Then the statement “For all integers </a:t>
            </a:r>
            <a:r>
              <a:rPr lang="en-US" i="1" dirty="0" smtClean="0"/>
              <a:t>n</a:t>
            </a:r>
            <a:r>
              <a:rPr lang="en-US" dirty="0" smtClean="0"/>
              <a:t> ≥ a, P(</a:t>
            </a:r>
            <a:r>
              <a:rPr lang="en-US" i="1" dirty="0" smtClean="0"/>
              <a:t>n</a:t>
            </a:r>
            <a:r>
              <a:rPr lang="en-US" dirty="0" smtClean="0"/>
              <a:t>)” is true</a:t>
            </a:r>
          </a:p>
          <a:p>
            <a:pPr lvl="1"/>
            <a:r>
              <a:rPr lang="en-US" dirty="0" smtClean="0"/>
              <a:t>In other words, if something is true for any arbitrary element in a domain, prove that it must be true for the next element of the domain and the statement is proven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Induction in a Proof</a:t>
            </a:r>
            <a:endParaRPr lang="en-US" dirty="0"/>
          </a:p>
        </p:txBody>
      </p:sp>
      <p:sp>
        <p:nvSpPr>
          <p:cNvPr id="3" name="Content Placeholder 2"/>
          <p:cNvSpPr>
            <a:spLocks noGrp="1"/>
          </p:cNvSpPr>
          <p:nvPr>
            <p:ph idx="1"/>
          </p:nvPr>
        </p:nvSpPr>
        <p:spPr/>
        <p:txBody>
          <a:bodyPr>
            <a:normAutofit lnSpcReduction="10000"/>
          </a:bodyPr>
          <a:lstStyle/>
          <a:p>
            <a:r>
              <a:rPr lang="en-US" dirty="0" smtClean="0"/>
              <a:t>Prove that:</a:t>
            </a:r>
          </a:p>
          <a:p>
            <a:pPr lvl="1"/>
            <a:r>
              <a:rPr lang="en-US" dirty="0" smtClean="0"/>
              <a:t>First, identify the property, P(</a:t>
            </a:r>
            <a:r>
              <a:rPr lang="en-US" i="1" dirty="0" smtClean="0"/>
              <a:t>n</a:t>
            </a:r>
            <a:r>
              <a:rPr lang="en-US" dirty="0" smtClean="0"/>
              <a:t>), which is shown above</a:t>
            </a:r>
          </a:p>
          <a:p>
            <a:pPr lvl="1"/>
            <a:r>
              <a:rPr lang="en-US" dirty="0" smtClean="0"/>
              <a:t>Basis step: prove P(1) is true:                which is true because 1(2)/2 = 1 </a:t>
            </a:r>
          </a:p>
          <a:p>
            <a:pPr lvl="1"/>
            <a:r>
              <a:rPr lang="en-US" dirty="0" smtClean="0"/>
              <a:t>Inductive step: prove P(k) for any integer k ≥ 1</a:t>
            </a:r>
          </a:p>
          <a:p>
            <a:pPr lvl="2"/>
            <a:r>
              <a:rPr lang="en-US" dirty="0" smtClean="0"/>
              <a:t>Obtain P(k) by substituting </a:t>
            </a:r>
            <a:r>
              <a:rPr lang="en-US" i="1" dirty="0" smtClean="0"/>
              <a:t>k </a:t>
            </a:r>
            <a:r>
              <a:rPr lang="en-US" dirty="0" smtClean="0"/>
              <a:t>for </a:t>
            </a:r>
            <a:r>
              <a:rPr lang="en-US" i="1" dirty="0" smtClean="0"/>
              <a:t>n</a:t>
            </a:r>
            <a:r>
              <a:rPr lang="en-US" dirty="0" smtClean="0"/>
              <a:t>: </a:t>
            </a:r>
          </a:p>
          <a:p>
            <a:pPr lvl="4"/>
            <a:r>
              <a:rPr lang="en-US" dirty="0" smtClean="0"/>
              <a:t>This is the inductive hypothesis</a:t>
            </a:r>
          </a:p>
          <a:p>
            <a:pPr lvl="2"/>
            <a:r>
              <a:rPr lang="en-US" dirty="0" smtClean="0"/>
              <a:t>Obtain P(k+1):</a:t>
            </a:r>
          </a:p>
          <a:p>
            <a:pPr lvl="3"/>
            <a:r>
              <a:rPr lang="en-US" dirty="0" smtClean="0"/>
              <a:t>This is what must be proven</a:t>
            </a:r>
            <a:endParaRPr lang="en-US"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4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819400" y="1600200"/>
            <a:ext cx="2438400" cy="538542"/>
          </a:xfrm>
          <a:prstGeom prst="rect">
            <a:avLst/>
          </a:prstGeom>
          <a:noFill/>
        </p:spPr>
      </p:pic>
      <p:sp>
        <p:nvSpPr>
          <p:cNvPr id="317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4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562600" y="3200400"/>
            <a:ext cx="1028700" cy="457200"/>
          </a:xfrm>
          <a:prstGeom prst="rect">
            <a:avLst/>
          </a:prstGeom>
          <a:noFill/>
        </p:spPr>
      </p:pic>
      <p:sp>
        <p:nvSpPr>
          <p:cNvPr id="317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4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019800" y="4495800"/>
            <a:ext cx="2070100" cy="457200"/>
          </a:xfrm>
          <a:prstGeom prst="rect">
            <a:avLst/>
          </a:prstGeom>
          <a:noFill/>
        </p:spPr>
      </p:pic>
      <p:sp>
        <p:nvSpPr>
          <p:cNvPr id="317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1751"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657600" y="5029200"/>
            <a:ext cx="3800231" cy="381000"/>
          </a:xfrm>
          <a:prstGeom prst="rect">
            <a:avLst/>
          </a:prstGeom>
          <a:noFill/>
        </p:spPr>
      </p:pic>
      <p:sp>
        <p:nvSpPr>
          <p:cNvPr id="3175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Induction in a Proof Continued</a:t>
            </a:r>
            <a:endParaRPr lang="en-US" dirty="0"/>
          </a:p>
        </p:txBody>
      </p:sp>
      <p:sp>
        <p:nvSpPr>
          <p:cNvPr id="3" name="Content Placeholder 2"/>
          <p:cNvSpPr>
            <a:spLocks noGrp="1"/>
          </p:cNvSpPr>
          <p:nvPr>
            <p:ph idx="1"/>
          </p:nvPr>
        </p:nvSpPr>
        <p:spPr/>
        <p:txBody>
          <a:bodyPr>
            <a:normAutofit/>
          </a:bodyPr>
          <a:lstStyle/>
          <a:p>
            <a:pPr lvl="2"/>
            <a:r>
              <a:rPr lang="en-US" dirty="0" smtClean="0"/>
              <a:t>We assume that		            is true</a:t>
            </a:r>
          </a:p>
          <a:p>
            <a:pPr lvl="3"/>
            <a:r>
              <a:rPr lang="en-US" dirty="0" smtClean="0"/>
              <a:t>We know that                             is the same as saying			            because </a:t>
            </a:r>
            <a:r>
              <a:rPr lang="en-US" i="1" dirty="0" smtClean="0"/>
              <a:t>k</a:t>
            </a:r>
            <a:r>
              <a:rPr lang="en-US" dirty="0" smtClean="0"/>
              <a:t> is the element prior to (</a:t>
            </a:r>
            <a:r>
              <a:rPr lang="en-US" i="1" dirty="0" smtClean="0"/>
              <a:t>k+1</a:t>
            </a:r>
            <a:r>
              <a:rPr lang="en-US" dirty="0" smtClean="0"/>
              <a:t>), and therefore must be included in the set</a:t>
            </a:r>
          </a:p>
          <a:p>
            <a:pPr lvl="2"/>
            <a:r>
              <a:rPr lang="en-US" dirty="0" smtClean="0"/>
              <a:t>From this, we find                                                is true because adding the same thing to both sides of an equation is legal</a:t>
            </a:r>
          </a:p>
          <a:p>
            <a:pPr lvl="2"/>
            <a:r>
              <a:rPr lang="en-US" dirty="0" smtClean="0"/>
              <a:t>Using basic algebra, we transform</a:t>
            </a:r>
          </a:p>
          <a:p>
            <a:pPr lvl="2"/>
            <a:r>
              <a:rPr lang="en-US" dirty="0" smtClean="0"/>
              <a:t> We have now shown that for any element </a:t>
            </a:r>
            <a:r>
              <a:rPr lang="en-US" i="1" dirty="0" smtClean="0"/>
              <a:t>k</a:t>
            </a:r>
            <a:r>
              <a:rPr lang="en-US" dirty="0" smtClean="0"/>
              <a:t> in the domain of P(</a:t>
            </a:r>
            <a:r>
              <a:rPr lang="en-US" i="1" dirty="0" smtClean="0"/>
              <a:t>k</a:t>
            </a:r>
            <a:r>
              <a:rPr lang="en-US" dirty="0" smtClean="0"/>
              <a:t>), P(</a:t>
            </a:r>
            <a:r>
              <a:rPr lang="en-US" i="1" dirty="0" smtClean="0"/>
              <a:t>k</a:t>
            </a:r>
            <a:r>
              <a:rPr lang="en-US" dirty="0" smtClean="0"/>
              <a:t>+</a:t>
            </a:r>
            <a:r>
              <a:rPr lang="en-US" i="1" dirty="0" smtClean="0"/>
              <a:t>1</a:t>
            </a:r>
            <a:r>
              <a:rPr lang="en-US" dirty="0" smtClean="0"/>
              <a:t>) must also be true</a:t>
            </a:r>
          </a:p>
          <a:p>
            <a:pPr lvl="1"/>
            <a:r>
              <a:rPr lang="en-US" dirty="0" smtClean="0"/>
              <a:t>The sum of all integers &gt; 0 up to k has been found</a:t>
            </a:r>
            <a:endParaRPr lang="en-US" dirty="0"/>
          </a:p>
        </p:txBody>
      </p:sp>
      <p:pic>
        <p:nvPicPr>
          <p:cNvPr id="4"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33800" y="1600200"/>
            <a:ext cx="2070100" cy="457200"/>
          </a:xfrm>
          <a:prstGeom prst="rect">
            <a:avLst/>
          </a:prstGeom>
          <a:noFill/>
        </p:spPr>
      </p:pic>
      <p:pic>
        <p:nvPicPr>
          <p:cNvPr id="5"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657600" y="2133600"/>
            <a:ext cx="1451610" cy="228600"/>
          </a:xfrm>
          <a:prstGeom prst="rect">
            <a:avLst/>
          </a:prstGeom>
          <a:noFill/>
        </p:spPr>
      </p:pic>
      <p:sp>
        <p:nvSpPr>
          <p:cNvPr id="399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37"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209800" y="2438400"/>
            <a:ext cx="1676400" cy="219137"/>
          </a:xfrm>
          <a:prstGeom prst="rect">
            <a:avLst/>
          </a:prstGeom>
          <a:noFill/>
        </p:spPr>
      </p:pic>
      <p:sp>
        <p:nvSpPr>
          <p:cNvPr id="399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39" name="Picture 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962400" y="2971800"/>
            <a:ext cx="3120081" cy="457200"/>
          </a:xfrm>
          <a:prstGeom prst="rect">
            <a:avLst/>
          </a:prstGeom>
          <a:noFill/>
        </p:spPr>
      </p:pic>
      <p:sp>
        <p:nvSpPr>
          <p:cNvPr id="3994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9941" name="Picture 5"/>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5867400" y="4191000"/>
            <a:ext cx="3124200" cy="4699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Proof by Induction</a:t>
            </a:r>
            <a:endParaRPr lang="en-US" dirty="0"/>
          </a:p>
        </p:txBody>
      </p:sp>
      <p:sp>
        <p:nvSpPr>
          <p:cNvPr id="3" name="Content Placeholder 2"/>
          <p:cNvSpPr>
            <a:spLocks noGrp="1"/>
          </p:cNvSpPr>
          <p:nvPr>
            <p:ph idx="1"/>
          </p:nvPr>
        </p:nvSpPr>
        <p:spPr/>
        <p:txBody>
          <a:bodyPr>
            <a:normAutofit lnSpcReduction="10000"/>
          </a:bodyPr>
          <a:lstStyle/>
          <a:p>
            <a:r>
              <a:rPr lang="en-US" dirty="0" smtClean="0"/>
              <a:t>For all integers </a:t>
            </a:r>
            <a:r>
              <a:rPr lang="en-US" i="1" dirty="0" smtClean="0"/>
              <a:t>n</a:t>
            </a:r>
            <a:r>
              <a:rPr lang="en-US" dirty="0" smtClean="0"/>
              <a:t> ≥ 1,            is divisible by 3</a:t>
            </a:r>
          </a:p>
          <a:p>
            <a:pPr lvl="1"/>
            <a:r>
              <a:rPr lang="en-US" dirty="0" smtClean="0"/>
              <a:t>Basis:               is equal to 4-1=3, which is divisible by three</a:t>
            </a:r>
          </a:p>
          <a:p>
            <a:pPr lvl="1"/>
            <a:r>
              <a:rPr lang="en-US" dirty="0" smtClean="0"/>
              <a:t>Inductive step: Assume           is divisible by 3</a:t>
            </a:r>
          </a:p>
          <a:p>
            <a:pPr lvl="2"/>
            <a:r>
              <a:rPr lang="en-US" dirty="0" smtClean="0"/>
              <a:t>Substitute k+1 for k:</a:t>
            </a:r>
          </a:p>
          <a:p>
            <a:pPr lvl="2"/>
            <a:r>
              <a:rPr lang="en-US" dirty="0" smtClean="0"/>
              <a:t>By the law of exponents:</a:t>
            </a:r>
          </a:p>
          <a:p>
            <a:pPr lvl="2"/>
            <a:r>
              <a:rPr lang="en-US" dirty="0" smtClean="0"/>
              <a:t>Subtract             from              to yield           which is divisible by three</a:t>
            </a:r>
          </a:p>
          <a:p>
            <a:pPr lvl="2"/>
            <a:r>
              <a:rPr lang="en-US" dirty="0" smtClean="0"/>
              <a:t>We now know that                                             is true.</a:t>
            </a:r>
          </a:p>
          <a:p>
            <a:pPr lvl="3"/>
            <a:r>
              <a:rPr lang="en-US" dirty="0" smtClean="0"/>
              <a:t>Both terms are divisible by 3 because the sum of 2 numbers divisible by three is also divisible by three</a:t>
            </a:r>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419600" y="1676400"/>
            <a:ext cx="914400" cy="381000"/>
          </a:xfrm>
          <a:prstGeom prst="rect">
            <a:avLst/>
          </a:prstGeom>
          <a:noFill/>
        </p:spPr>
      </p:pic>
      <p:sp>
        <p:nvSpPr>
          <p:cNvPr id="419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09800" y="2209800"/>
            <a:ext cx="1016000" cy="381000"/>
          </a:xfrm>
          <a:prstGeom prst="rect">
            <a:avLst/>
          </a:prstGeom>
          <a:noFill/>
        </p:spPr>
      </p:pic>
      <p:sp>
        <p:nvSpPr>
          <p:cNvPr id="419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8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4724400" y="3048000"/>
            <a:ext cx="716280" cy="304800"/>
          </a:xfrm>
          <a:prstGeom prst="rect">
            <a:avLst/>
          </a:prstGeom>
          <a:noFill/>
        </p:spPr>
      </p:pic>
      <p:sp>
        <p:nvSpPr>
          <p:cNvPr id="419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1"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267200" y="3505200"/>
            <a:ext cx="2514601" cy="352044"/>
          </a:xfrm>
          <a:prstGeom prst="rect">
            <a:avLst/>
          </a:prstGeom>
          <a:noFill/>
        </p:spPr>
      </p:pic>
      <p:sp>
        <p:nvSpPr>
          <p:cNvPr id="419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3"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800600" y="3886200"/>
            <a:ext cx="3627120" cy="381000"/>
          </a:xfrm>
          <a:prstGeom prst="rect">
            <a:avLst/>
          </a:prstGeom>
          <a:noFill/>
        </p:spPr>
      </p:pic>
      <p:sp>
        <p:nvSpPr>
          <p:cNvPr id="4199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5" name="Picture 1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819400" y="4267200"/>
            <a:ext cx="716280" cy="304800"/>
          </a:xfrm>
          <a:prstGeom prst="rect">
            <a:avLst/>
          </a:prstGeom>
          <a:noFill/>
        </p:spPr>
      </p:pic>
      <p:sp>
        <p:nvSpPr>
          <p:cNvPr id="4199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7" name="Picture 13"/>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4267200" y="4267200"/>
            <a:ext cx="838200" cy="254000"/>
          </a:xfrm>
          <a:prstGeom prst="rect">
            <a:avLst/>
          </a:prstGeom>
          <a:noFill/>
        </p:spPr>
      </p:pic>
      <p:sp>
        <p:nvSpPr>
          <p:cNvPr id="4200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1999" name="Picture 15"/>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172200" y="4267200"/>
            <a:ext cx="609600" cy="304800"/>
          </a:xfrm>
          <a:prstGeom prst="rect">
            <a:avLst/>
          </a:prstGeom>
          <a:noFill/>
        </p:spPr>
      </p:pic>
      <p:sp>
        <p:nvSpPr>
          <p:cNvPr id="4200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2001" name="Picture 17"/>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4114800" y="4953000"/>
            <a:ext cx="2895600" cy="304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Proving a Property of a Sequence</a:t>
            </a:r>
            <a:endParaRPr lang="en-US" dirty="0"/>
          </a:p>
        </p:txBody>
      </p:sp>
      <p:sp>
        <p:nvSpPr>
          <p:cNvPr id="3" name="Content Placeholder 2"/>
          <p:cNvSpPr>
            <a:spLocks noGrp="1"/>
          </p:cNvSpPr>
          <p:nvPr>
            <p:ph idx="1"/>
          </p:nvPr>
        </p:nvSpPr>
        <p:spPr/>
        <p:txBody>
          <a:bodyPr/>
          <a:lstStyle/>
          <a:p>
            <a:r>
              <a:rPr lang="en-US" dirty="0" smtClean="0"/>
              <a:t>You are given the following:</a:t>
            </a:r>
          </a:p>
          <a:p>
            <a:pPr lvl="1"/>
            <a:r>
              <a:rPr lang="en-US" dirty="0" smtClean="0"/>
              <a:t>                                  for all k ≥ 2</a:t>
            </a:r>
          </a:p>
          <a:p>
            <a:pPr lvl="1"/>
            <a:r>
              <a:rPr lang="en-US" dirty="0" smtClean="0"/>
              <a:t>Prove                  for all integers n ≥ 1</a:t>
            </a:r>
          </a:p>
          <a:p>
            <a:pPr lvl="2"/>
            <a:r>
              <a:rPr lang="en-US" dirty="0" smtClean="0"/>
              <a:t>Basis: For n = 1: </a:t>
            </a:r>
          </a:p>
          <a:p>
            <a:pPr lvl="2"/>
            <a:r>
              <a:rPr lang="en-US" dirty="0" smtClean="0"/>
              <a:t>Inductive Step:</a:t>
            </a:r>
          </a:p>
          <a:p>
            <a:pPr lvl="3"/>
            <a:r>
              <a:rPr lang="en-US" dirty="0" smtClean="0"/>
              <a:t>We must show                                             is true</a:t>
            </a:r>
          </a:p>
          <a:p>
            <a:pPr lvl="3"/>
            <a:r>
              <a:rPr lang="en-US" dirty="0" smtClean="0"/>
              <a:t>                                        , by the inductive hypothesis:</a:t>
            </a:r>
          </a:p>
          <a:p>
            <a:pPr lvl="3"/>
            <a:endParaRPr lang="en-US" dirty="0" smtClean="0"/>
          </a:p>
          <a:p>
            <a:pPr lvl="3"/>
            <a:r>
              <a:rPr lang="en-US" dirty="0" smtClean="0"/>
              <a:t>We have now proven a property for this sequence</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95400" y="2209800"/>
            <a:ext cx="2667000" cy="4572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33800" y="3276600"/>
            <a:ext cx="1752600" cy="381000"/>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209800" y="2743200"/>
            <a:ext cx="1280160" cy="381000"/>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581400" y="3733800"/>
            <a:ext cx="1264920" cy="304800"/>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733800" y="4114800"/>
            <a:ext cx="2438400" cy="304800"/>
          </a:xfrm>
          <a:prstGeom prst="rect">
            <a:avLst/>
          </a:prstGeom>
          <a:noFill/>
        </p:spPr>
      </p:pic>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5" name="Picture 1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209800" y="4419600"/>
            <a:ext cx="2206171" cy="304800"/>
          </a:xfrm>
          <a:prstGeom prst="rect">
            <a:avLst/>
          </a:prstGeom>
          <a:noFill/>
        </p:spPr>
      </p:pic>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7" name="Picture 13"/>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4572000" y="4800600"/>
            <a:ext cx="2819400" cy="31435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Mathematical Induction</a:t>
            </a:r>
            <a:endParaRPr lang="en-US" dirty="0"/>
          </a:p>
        </p:txBody>
      </p:sp>
      <p:sp>
        <p:nvSpPr>
          <p:cNvPr id="3" name="Content Placeholder 2"/>
          <p:cNvSpPr>
            <a:spLocks noGrp="1"/>
          </p:cNvSpPr>
          <p:nvPr>
            <p:ph idx="1"/>
          </p:nvPr>
        </p:nvSpPr>
        <p:spPr/>
        <p:txBody>
          <a:bodyPr>
            <a:normAutofit lnSpcReduction="10000"/>
          </a:bodyPr>
          <a:lstStyle/>
          <a:p>
            <a:r>
              <a:rPr lang="en-US" dirty="0" smtClean="0"/>
              <a:t>This is similar to normal induction, but varies slightly</a:t>
            </a:r>
          </a:p>
          <a:p>
            <a:pPr lvl="1"/>
            <a:r>
              <a:rPr lang="en-US" dirty="0" smtClean="0"/>
              <a:t>Let P(n) be an integer property and </a:t>
            </a:r>
            <a:r>
              <a:rPr lang="en-US" i="1" dirty="0" smtClean="0"/>
              <a:t>a </a:t>
            </a:r>
            <a:r>
              <a:rPr lang="en-US" dirty="0" smtClean="0"/>
              <a:t>and </a:t>
            </a:r>
            <a:r>
              <a:rPr lang="en-US" i="1" dirty="0" smtClean="0"/>
              <a:t>b</a:t>
            </a:r>
            <a:r>
              <a:rPr lang="en-US" dirty="0" smtClean="0"/>
              <a:t> are fixed integers where a ≤ b. Suppose the following</a:t>
            </a:r>
          </a:p>
          <a:p>
            <a:pPr lvl="2"/>
            <a:r>
              <a:rPr lang="en-US" dirty="0" smtClean="0"/>
              <a:t>P(a), P(a+1)…and P(b) are all true</a:t>
            </a:r>
          </a:p>
          <a:p>
            <a:pPr lvl="2"/>
            <a:r>
              <a:rPr lang="en-US" dirty="0" smtClean="0"/>
              <a:t>For any integer k &gt; b, if P(</a:t>
            </a:r>
            <a:r>
              <a:rPr lang="en-US" dirty="0" err="1" smtClean="0"/>
              <a:t>i</a:t>
            </a:r>
            <a:r>
              <a:rPr lang="en-US" dirty="0" smtClean="0"/>
              <a:t>) is true for all integers </a:t>
            </a:r>
            <a:r>
              <a:rPr lang="en-US" dirty="0" err="1" smtClean="0"/>
              <a:t>i</a:t>
            </a:r>
            <a:r>
              <a:rPr lang="en-US" dirty="0" smtClean="0"/>
              <a:t> with     a ≤ </a:t>
            </a:r>
            <a:r>
              <a:rPr lang="en-US" dirty="0" err="1" smtClean="0"/>
              <a:t>i</a:t>
            </a:r>
            <a:r>
              <a:rPr lang="en-US" dirty="0" smtClean="0"/>
              <a:t> &lt; k, then P(k) is true</a:t>
            </a:r>
          </a:p>
          <a:p>
            <a:r>
              <a:rPr lang="en-US" dirty="0" smtClean="0"/>
              <a:t>In general, the use of either kind of induction is interchangeable. Rarely will strong induction be a necessity.</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Well-Ordering Principle for Integers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Let </a:t>
            </a:r>
            <a:r>
              <a:rPr lang="en-US" i="1" dirty="0" smtClean="0"/>
              <a:t>S</a:t>
            </a:r>
            <a:r>
              <a:rPr lang="en-US" dirty="0" smtClean="0"/>
              <a:t> be a set of one or more positive integers all of which are greater than some fixed integer. If this is so, then </a:t>
            </a:r>
            <a:r>
              <a:rPr lang="en-US" i="1" dirty="0" smtClean="0"/>
              <a:t>S</a:t>
            </a:r>
            <a:r>
              <a:rPr lang="en-US" dirty="0" smtClean="0"/>
              <a:t> has a least element</a:t>
            </a:r>
          </a:p>
          <a:p>
            <a:pPr lvl="1"/>
            <a:r>
              <a:rPr lang="en-US" dirty="0" smtClean="0"/>
              <a:t>EX: all of the positive integers of the form 46-7k, where k is an integer.</a:t>
            </a:r>
          </a:p>
          <a:p>
            <a:pPr lvl="2"/>
            <a:r>
              <a:rPr lang="en-US" dirty="0" smtClean="0"/>
              <a:t>The least element is 4 because when k=6, the output is 4 but when k=7, the output is -3</a:t>
            </a:r>
          </a:p>
          <a:p>
            <a:pPr lvl="1"/>
            <a:r>
              <a:rPr lang="en-US" dirty="0" smtClean="0"/>
              <a:t>A statement of this form is very useful in proving that algorithms terminate in a finite number of steps</a:t>
            </a:r>
          </a:p>
          <a:p>
            <a:pPr lvl="2"/>
            <a:r>
              <a:rPr lang="en-US" dirty="0" smtClean="0"/>
              <a:t>If a given set is in decreasing order, meaning             , and for all </a:t>
            </a:r>
            <a:r>
              <a:rPr lang="en-US" i="1" dirty="0" err="1" smtClean="0"/>
              <a:t>i</a:t>
            </a:r>
            <a:r>
              <a:rPr lang="en-US" i="1" dirty="0" smtClean="0"/>
              <a:t>, </a:t>
            </a:r>
            <a:r>
              <a:rPr lang="en-US" dirty="0" err="1" smtClean="0"/>
              <a:t>i</a:t>
            </a:r>
            <a:r>
              <a:rPr lang="en-US" dirty="0" smtClean="0"/>
              <a:t> ≥ 1, the sequence is finite because the well-ordering principle states that the set has a least element    . This set can represent the guard value of a loop (EX: while x &gt; 0…)</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781800" y="4800600"/>
            <a:ext cx="685800" cy="3048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086600" y="5334000"/>
            <a:ext cx="152400" cy="381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Correctness of Algorithms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There are two types of errors to worry about</a:t>
            </a:r>
          </a:p>
          <a:p>
            <a:pPr lvl="1"/>
            <a:r>
              <a:rPr lang="en-US" dirty="0" smtClean="0"/>
              <a:t>Syntax errors violate the rules of the programming language (writing </a:t>
            </a:r>
            <a:r>
              <a:rPr lang="en-US" b="1" dirty="0" err="1" smtClean="0"/>
              <a:t>ik</a:t>
            </a:r>
            <a:r>
              <a:rPr lang="en-US" dirty="0" smtClean="0"/>
              <a:t> instead of </a:t>
            </a:r>
            <a:r>
              <a:rPr lang="en-US" b="1" dirty="0" smtClean="0"/>
              <a:t>if</a:t>
            </a:r>
            <a:r>
              <a:rPr lang="en-US" dirty="0" smtClean="0"/>
              <a:t>)</a:t>
            </a:r>
          </a:p>
          <a:p>
            <a:pPr lvl="1"/>
            <a:r>
              <a:rPr lang="en-US" dirty="0" smtClean="0"/>
              <a:t>Logic errors encompass everything else. Examples would be run-time issues, incorrect formulae, and false assumptions</a:t>
            </a:r>
          </a:p>
          <a:p>
            <a:r>
              <a:rPr lang="en-US" dirty="0" smtClean="0"/>
              <a:t>In order for a program (algorithm) to be correct, it must satisfy the following</a:t>
            </a:r>
          </a:p>
          <a:p>
            <a:pPr lvl="1"/>
            <a:r>
              <a:rPr lang="en-US" dirty="0" smtClean="0"/>
              <a:t>The code must be robust – meaning that it can handle the full range of inputs (Like giving an error message for inputting a letter instead of a number)</a:t>
            </a:r>
          </a:p>
          <a:p>
            <a:pPr lvl="1"/>
            <a:r>
              <a:rPr lang="en-US" dirty="0" smtClean="0"/>
              <a:t>The code must be proven logically correct – meaning that the desired output will result from all inputs within the algorithm’s desired functional domain</a:t>
            </a:r>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TotalTime>
  <Words>1219</Words>
  <Application>Microsoft Office PowerPoint</Application>
  <PresentationFormat>On-screen Show (4:3)</PresentationFormat>
  <Paragraphs>117</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Sequences and Mathematical Induction</vt:lpstr>
      <vt:lpstr>Mathematical Induction</vt:lpstr>
      <vt:lpstr>Use Induction in a Proof</vt:lpstr>
      <vt:lpstr>Induction in a Proof Continued</vt:lpstr>
      <vt:lpstr>Another Proof by Induction</vt:lpstr>
      <vt:lpstr>Proving a Property of a Sequence</vt:lpstr>
      <vt:lpstr>Strong Mathematical Induction</vt:lpstr>
      <vt:lpstr>The Well-Ordering Principle for Integers</vt:lpstr>
      <vt:lpstr>The Correctness of Algorithms</vt:lpstr>
      <vt:lpstr>Assertions</vt:lpstr>
      <vt:lpstr>Looping</vt:lpstr>
      <vt:lpstr>Loop Invariant Theorem</vt:lpstr>
      <vt:lpstr>An Example of a Loop</vt:lpstr>
      <vt:lpstr>Why Learn This?</vt:lpstr>
    </vt:vector>
  </TitlesOfParts>
  <Company>Sherwood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SETTINGS</dc:creator>
  <cp:lastModifiedBy>SETTINGS</cp:lastModifiedBy>
  <cp:revision>57</cp:revision>
  <dcterms:created xsi:type="dcterms:W3CDTF">2010-04-14T15:53:20Z</dcterms:created>
  <dcterms:modified xsi:type="dcterms:W3CDTF">2010-06-11T16:49:01Z</dcterms:modified>
</cp:coreProperties>
</file>