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66" r:id="rId4"/>
    <p:sldId id="259" r:id="rId5"/>
    <p:sldId id="260" r:id="rId6"/>
    <p:sldId id="261" r:id="rId7"/>
    <p:sldId id="262" r:id="rId8"/>
    <p:sldId id="263" r:id="rId9"/>
    <p:sldId id="264" r:id="rId10"/>
    <p:sldId id="265"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EBEC0E-0A00-427C-BEEF-FE41E254D17D}" type="datetimeFigureOut">
              <a:rPr lang="en-US" smtClean="0"/>
              <a:pPr/>
              <a:t>6/11/2010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B915E7-4C04-4C2F-939E-30BADB067D5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Sequences</a:t>
            </a:r>
            <a:endParaRPr lang="en-US" dirty="0"/>
          </a:p>
        </p:txBody>
      </p:sp>
      <p:sp>
        <p:nvSpPr>
          <p:cNvPr id="3" name="Content Placeholder 2"/>
          <p:cNvSpPr>
            <a:spLocks noGrp="1"/>
          </p:cNvSpPr>
          <p:nvPr>
            <p:ph idx="1"/>
          </p:nvPr>
        </p:nvSpPr>
        <p:spPr/>
        <p:txBody>
          <a:bodyPr>
            <a:normAutofit lnSpcReduction="10000"/>
          </a:bodyPr>
          <a:lstStyle/>
          <a:p>
            <a:r>
              <a:rPr lang="en-US" dirty="0" smtClean="0"/>
              <a:t>Informally, a sequence is a set of elements written in a row.</a:t>
            </a:r>
          </a:p>
          <a:p>
            <a:pPr lvl="1"/>
            <a:r>
              <a:rPr lang="en-US" dirty="0" smtClean="0"/>
              <a:t>This concept is represented in CS using one-dimensional arrays</a:t>
            </a:r>
          </a:p>
          <a:p>
            <a:r>
              <a:rPr lang="en-US" dirty="0" smtClean="0"/>
              <a:t>The goal of mathematics in general is to identify, prove, and utilize patterns</a:t>
            </a:r>
          </a:p>
          <a:p>
            <a:pPr lvl="1"/>
            <a:r>
              <a:rPr lang="en-US" dirty="0" smtClean="0"/>
              <a:t>The most common way to do this is to use sequences to represent outputs</a:t>
            </a:r>
          </a:p>
          <a:p>
            <a:pPr lvl="1"/>
            <a:r>
              <a:rPr lang="en-US" dirty="0" smtClean="0"/>
              <a:t>The most efficient way to use sequences is through computer science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Summation Algorithm</a:t>
            </a:r>
            <a:endParaRPr lang="en-US" dirty="0"/>
          </a:p>
        </p:txBody>
      </p:sp>
      <p:sp>
        <p:nvSpPr>
          <p:cNvPr id="3" name="Content Placeholder 2"/>
          <p:cNvSpPr>
            <a:spLocks noGrp="1"/>
          </p:cNvSpPr>
          <p:nvPr>
            <p:ph idx="1"/>
          </p:nvPr>
        </p:nvSpPr>
        <p:spPr/>
        <p:txBody>
          <a:bodyPr/>
          <a:lstStyle/>
          <a:p>
            <a:r>
              <a:rPr lang="en-US" dirty="0" smtClean="0"/>
              <a:t>The following is the recursive form of summation</a:t>
            </a:r>
          </a:p>
          <a:p>
            <a:endParaRPr lang="en-US" dirty="0" smtClean="0"/>
          </a:p>
          <a:p>
            <a:endParaRPr lang="en-US" dirty="0" smtClean="0"/>
          </a:p>
          <a:p>
            <a:r>
              <a:rPr lang="en-US" dirty="0" smtClean="0"/>
              <a:t>This is equivalent to an other recursive implementation, which doesn’t begin with an element of the array</a:t>
            </a:r>
            <a:endParaRPr lang="en-US" dirty="0"/>
          </a:p>
        </p:txBody>
      </p:sp>
      <p:sp>
        <p:nvSpPr>
          <p:cNvPr id="4" name="TextBox 3"/>
          <p:cNvSpPr txBox="1"/>
          <p:nvPr/>
        </p:nvSpPr>
        <p:spPr>
          <a:xfrm>
            <a:off x="3124200" y="2286000"/>
            <a:ext cx="1676400" cy="1200329"/>
          </a:xfrm>
          <a:prstGeom prst="rect">
            <a:avLst/>
          </a:prstGeom>
          <a:noFill/>
        </p:spPr>
        <p:txBody>
          <a:bodyPr wrap="square" rtlCol="0">
            <a:spAutoFit/>
          </a:bodyPr>
          <a:lstStyle/>
          <a:p>
            <a:r>
              <a:rPr lang="en-US" b="1" dirty="0" smtClean="0"/>
              <a:t>s:=a[1]</a:t>
            </a:r>
          </a:p>
          <a:p>
            <a:r>
              <a:rPr lang="en-US" b="1" dirty="0" smtClean="0"/>
              <a:t>for k:= 2 to </a:t>
            </a:r>
            <a:r>
              <a:rPr lang="en-US" b="1" i="1" dirty="0" smtClean="0"/>
              <a:t>n</a:t>
            </a:r>
          </a:p>
          <a:p>
            <a:r>
              <a:rPr lang="en-US" b="1" dirty="0" smtClean="0"/>
              <a:t>     s:= s + a[k]</a:t>
            </a:r>
          </a:p>
          <a:p>
            <a:r>
              <a:rPr lang="en-US" b="1" dirty="0" smtClean="0"/>
              <a:t>next k </a:t>
            </a:r>
            <a:endParaRPr lang="en-US" b="1" dirty="0"/>
          </a:p>
        </p:txBody>
      </p:sp>
      <p:sp>
        <p:nvSpPr>
          <p:cNvPr id="5" name="TextBox 4"/>
          <p:cNvSpPr txBox="1"/>
          <p:nvPr/>
        </p:nvSpPr>
        <p:spPr>
          <a:xfrm>
            <a:off x="4572000" y="5029200"/>
            <a:ext cx="1676400" cy="1200329"/>
          </a:xfrm>
          <a:prstGeom prst="rect">
            <a:avLst/>
          </a:prstGeom>
          <a:noFill/>
        </p:spPr>
        <p:txBody>
          <a:bodyPr wrap="square" rtlCol="0">
            <a:spAutoFit/>
          </a:bodyPr>
          <a:lstStyle/>
          <a:p>
            <a:r>
              <a:rPr lang="en-US" b="1" dirty="0" smtClean="0"/>
              <a:t>s:=0</a:t>
            </a:r>
          </a:p>
          <a:p>
            <a:r>
              <a:rPr lang="en-US" b="1" dirty="0" smtClean="0"/>
              <a:t>for k:= 1 to </a:t>
            </a:r>
            <a:r>
              <a:rPr lang="en-US" b="1" i="1" dirty="0" smtClean="0"/>
              <a:t>n</a:t>
            </a:r>
          </a:p>
          <a:p>
            <a:r>
              <a:rPr lang="en-US" b="1" dirty="0" smtClean="0"/>
              <a:t>     s:= s + a[k]</a:t>
            </a:r>
          </a:p>
          <a:p>
            <a:r>
              <a:rPr lang="en-US" b="1" dirty="0" smtClean="0"/>
              <a:t>next k </a:t>
            </a:r>
            <a:endParaRPr lang="en-US"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Sequences</a:t>
            </a:r>
            <a:endParaRPr lang="en-US" dirty="0"/>
          </a:p>
        </p:txBody>
      </p:sp>
      <p:sp>
        <p:nvSpPr>
          <p:cNvPr id="3" name="Content Placeholder 2"/>
          <p:cNvSpPr>
            <a:spLocks noGrp="1"/>
          </p:cNvSpPr>
          <p:nvPr>
            <p:ph idx="1"/>
          </p:nvPr>
        </p:nvSpPr>
        <p:spPr/>
        <p:txBody>
          <a:bodyPr>
            <a:normAutofit lnSpcReduction="10000"/>
          </a:bodyPr>
          <a:lstStyle/>
          <a:p>
            <a:r>
              <a:rPr lang="en-US" dirty="0" smtClean="0"/>
              <a:t>Two very common styles of sequences are arithmetic and geometric sequences</a:t>
            </a:r>
          </a:p>
          <a:p>
            <a:pPr lvl="1"/>
            <a:r>
              <a:rPr lang="en-US" dirty="0" smtClean="0"/>
              <a:t>An arithmetic sequence is one where the difference between terms is constant</a:t>
            </a:r>
          </a:p>
          <a:p>
            <a:pPr lvl="1"/>
            <a:r>
              <a:rPr lang="en-US" dirty="0" smtClean="0"/>
              <a:t>A geometric sequence is one where the ratio between terms is constant</a:t>
            </a:r>
          </a:p>
          <a:p>
            <a:r>
              <a:rPr lang="en-US" dirty="0" smtClean="0"/>
              <a:t>Other, more complicated sequences exist too</a:t>
            </a:r>
          </a:p>
          <a:p>
            <a:pPr lvl="1"/>
            <a:r>
              <a:rPr lang="en-US" dirty="0" smtClean="0"/>
              <a:t>In order to find them, you have to be able to recognize common patterns like recurrence, which is discussed in section 7</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Explicit Formulas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Arithmetic sequences:</a:t>
            </a:r>
          </a:p>
          <a:p>
            <a:pPr lvl="1"/>
            <a:r>
              <a:rPr lang="en-US" dirty="0" smtClean="0"/>
              <a:t>Difference, </a:t>
            </a:r>
            <a:r>
              <a:rPr lang="en-US" i="1" dirty="0" smtClean="0"/>
              <a:t>d</a:t>
            </a:r>
            <a:r>
              <a:rPr lang="en-US" dirty="0" smtClean="0"/>
              <a:t>, is constant</a:t>
            </a:r>
          </a:p>
          <a:p>
            <a:pPr lvl="1"/>
            <a:r>
              <a:rPr lang="en-US" dirty="0" smtClean="0"/>
              <a:t>Initial condition, </a:t>
            </a:r>
            <a:r>
              <a:rPr lang="en-US" i="1" dirty="0" smtClean="0"/>
              <a:t>a</a:t>
            </a:r>
            <a:r>
              <a:rPr lang="en-US" dirty="0" smtClean="0"/>
              <a:t>[1], is the first term and is given</a:t>
            </a:r>
          </a:p>
          <a:p>
            <a:pPr lvl="1"/>
            <a:r>
              <a:rPr lang="en-US" dirty="0" smtClean="0"/>
              <a:t>a[n] is the term we want to find</a:t>
            </a:r>
          </a:p>
          <a:p>
            <a:pPr lvl="1"/>
            <a:r>
              <a:rPr lang="en-US" dirty="0" smtClean="0"/>
              <a:t>Formula: a[n] = a[1] + (n-1)*d</a:t>
            </a:r>
          </a:p>
          <a:p>
            <a:pPr lvl="1"/>
            <a:r>
              <a:rPr lang="en-US" dirty="0" smtClean="0"/>
              <a:t>To find d, subtract any term a[k] from the next term a[k+1]</a:t>
            </a:r>
          </a:p>
          <a:p>
            <a:r>
              <a:rPr lang="en-US" dirty="0" smtClean="0"/>
              <a:t>Geometric sequences:</a:t>
            </a:r>
          </a:p>
          <a:p>
            <a:pPr lvl="1"/>
            <a:r>
              <a:rPr lang="en-US" dirty="0" smtClean="0"/>
              <a:t>Ratio, </a:t>
            </a:r>
            <a:r>
              <a:rPr lang="en-US" i="1" dirty="0" smtClean="0"/>
              <a:t>r</a:t>
            </a:r>
            <a:r>
              <a:rPr lang="en-US" dirty="0" smtClean="0"/>
              <a:t>, is constant</a:t>
            </a:r>
          </a:p>
          <a:p>
            <a:pPr lvl="1"/>
            <a:r>
              <a:rPr lang="en-US" dirty="0" smtClean="0"/>
              <a:t>Initial condition a[1]</a:t>
            </a:r>
          </a:p>
          <a:p>
            <a:pPr lvl="1"/>
            <a:r>
              <a:rPr lang="en-US" dirty="0" smtClean="0"/>
              <a:t>Formula: a[n] = a[1]*r^(n-1)</a:t>
            </a:r>
          </a:p>
          <a:p>
            <a:pPr lvl="1"/>
            <a:r>
              <a:rPr lang="en-US" dirty="0" smtClean="0"/>
              <a:t>To find r, divide any term a[k] by the next term a[k+1]</a:t>
            </a:r>
          </a:p>
          <a:p>
            <a:r>
              <a:rPr lang="en-US" dirty="0" smtClean="0"/>
              <a:t>By plugging in the number of the element you want for </a:t>
            </a:r>
            <a:r>
              <a:rPr lang="en-US" i="1" dirty="0" smtClean="0"/>
              <a:t>n</a:t>
            </a:r>
            <a:r>
              <a:rPr lang="en-US" dirty="0" smtClean="0"/>
              <a:t>, you can find any term of the sequence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Sigma Notation for a Series</a:t>
            </a:r>
            <a:endParaRPr lang="en-US" dirty="0"/>
          </a:p>
        </p:txBody>
      </p:sp>
      <p:sp>
        <p:nvSpPr>
          <p:cNvPr id="3" name="Content Placeholder 2"/>
          <p:cNvSpPr>
            <a:spLocks noGrp="1"/>
          </p:cNvSpPr>
          <p:nvPr>
            <p:ph idx="1"/>
          </p:nvPr>
        </p:nvSpPr>
        <p:spPr/>
        <p:txBody>
          <a:bodyPr>
            <a:normAutofit fontScale="92500"/>
          </a:bodyPr>
          <a:lstStyle/>
          <a:p>
            <a:r>
              <a:rPr lang="en-US" dirty="0" smtClean="0"/>
              <a:t>A sigma, as earlier denoted, means summation</a:t>
            </a:r>
          </a:p>
          <a:p>
            <a:pPr lvl="1"/>
            <a:r>
              <a:rPr lang="en-US" dirty="0" smtClean="0"/>
              <a:t>Sigma notation represents the series up to a certain element </a:t>
            </a:r>
            <a:r>
              <a:rPr lang="en-US" i="1" dirty="0" smtClean="0"/>
              <a:t>n</a:t>
            </a:r>
          </a:p>
          <a:p>
            <a:pPr lvl="1"/>
            <a:r>
              <a:rPr lang="en-US" dirty="0" smtClean="0"/>
              <a:t>The sigma notation is equivalent to the summation formula for a sequence</a:t>
            </a:r>
          </a:p>
          <a:p>
            <a:pPr lvl="1"/>
            <a:r>
              <a:rPr lang="en-US" dirty="0" smtClean="0"/>
              <a:t>Two formulas to know for now are the summations of arithmetic and geometric sequences</a:t>
            </a:r>
          </a:p>
          <a:p>
            <a:pPr lvl="1"/>
            <a:r>
              <a:rPr lang="en-US" dirty="0" smtClean="0"/>
              <a:t>                         for arithmetic                     for geometric</a:t>
            </a:r>
          </a:p>
        </p:txBody>
      </p:sp>
      <p:pic>
        <p:nvPicPr>
          <p:cNvPr id="1026" name="Picture 2" descr="http://www.algebralab.org/img/3232472a-0f18-4f4d-8842-21021c57adf6.gif"/>
          <p:cNvPicPr>
            <a:picLocks noChangeAspect="1" noChangeArrowheads="1"/>
          </p:cNvPicPr>
          <p:nvPr/>
        </p:nvPicPr>
        <p:blipFill>
          <a:blip r:embed="rId2"/>
          <a:srcRect/>
          <a:stretch>
            <a:fillRect/>
          </a:stretch>
        </p:blipFill>
        <p:spPr bwMode="auto">
          <a:xfrm>
            <a:off x="1371600" y="4724400"/>
            <a:ext cx="1650376" cy="609600"/>
          </a:xfrm>
          <a:prstGeom prst="rect">
            <a:avLst/>
          </a:prstGeom>
          <a:noFill/>
        </p:spPr>
      </p:pic>
      <p:pic>
        <p:nvPicPr>
          <p:cNvPr id="1028" name="Picture 4" descr="http://www.algebralab.org/img/9cf20317-6238-4b0a-829e-75e86ea42e88.gif"/>
          <p:cNvPicPr>
            <a:picLocks noChangeAspect="1" noChangeArrowheads="1"/>
          </p:cNvPicPr>
          <p:nvPr/>
        </p:nvPicPr>
        <p:blipFill>
          <a:blip r:embed="rId3"/>
          <a:srcRect/>
          <a:stretch>
            <a:fillRect/>
          </a:stretch>
        </p:blipFill>
        <p:spPr bwMode="auto">
          <a:xfrm>
            <a:off x="5105400" y="4724400"/>
            <a:ext cx="1332778" cy="6858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Converging Series</a:t>
            </a:r>
            <a:endParaRPr lang="en-US" dirty="0"/>
          </a:p>
        </p:txBody>
      </p:sp>
      <p:sp>
        <p:nvSpPr>
          <p:cNvPr id="3" name="Content Placeholder 2"/>
          <p:cNvSpPr>
            <a:spLocks noGrp="1"/>
          </p:cNvSpPr>
          <p:nvPr>
            <p:ph idx="1"/>
          </p:nvPr>
        </p:nvSpPr>
        <p:spPr>
          <a:xfrm>
            <a:off x="457200" y="1600200"/>
            <a:ext cx="8458200" cy="5029200"/>
          </a:xfrm>
        </p:spPr>
        <p:txBody>
          <a:bodyPr>
            <a:normAutofit fontScale="77500" lnSpcReduction="20000"/>
          </a:bodyPr>
          <a:lstStyle/>
          <a:p>
            <a:r>
              <a:rPr lang="en-US" dirty="0" smtClean="0"/>
              <a:t>In certain, special kinds of sequences, there is a property called convergence</a:t>
            </a:r>
          </a:p>
          <a:p>
            <a:pPr lvl="1"/>
            <a:r>
              <a:rPr lang="en-US" dirty="0" smtClean="0"/>
              <a:t>Consider the geometric sequence:</a:t>
            </a:r>
          </a:p>
          <a:p>
            <a:pPr lvl="2"/>
            <a:r>
              <a:rPr lang="en-US" dirty="0" smtClean="0"/>
              <a:t>Each term of a geometric sequence for </a:t>
            </a:r>
            <a:r>
              <a:rPr lang="en-US" i="1" dirty="0" smtClean="0"/>
              <a:t>n</a:t>
            </a:r>
            <a:r>
              <a:rPr lang="en-US" dirty="0" smtClean="0"/>
              <a:t> ≥ 1 is closer to 0 than the last if the absolute value of the ration is less than 1</a:t>
            </a:r>
          </a:p>
          <a:p>
            <a:pPr lvl="2"/>
            <a:r>
              <a:rPr lang="en-US" dirty="0" smtClean="0"/>
              <a:t>Interestingly, if you add each of these values together all the way to infinity, you will achieve a finite value</a:t>
            </a:r>
          </a:p>
          <a:p>
            <a:pPr lvl="4"/>
            <a:r>
              <a:rPr lang="en-US" dirty="0" smtClean="0"/>
              <a:t>EX: 10^-x = .1, .01, .001, .0001… when you add them, you get .1111111… which is 1/9</a:t>
            </a:r>
          </a:p>
          <a:p>
            <a:pPr lvl="1"/>
            <a:r>
              <a:rPr lang="en-US" dirty="0" smtClean="0"/>
              <a:t>Not all series with smaller forward values converge, so a test has been developed</a:t>
            </a:r>
          </a:p>
          <a:p>
            <a:pPr lvl="2"/>
            <a:r>
              <a:rPr lang="en-US" dirty="0" smtClean="0"/>
              <a:t>As </a:t>
            </a:r>
            <a:r>
              <a:rPr lang="en-US" i="1" dirty="0" smtClean="0"/>
              <a:t>n</a:t>
            </a:r>
            <a:r>
              <a:rPr lang="en-US" dirty="0" smtClean="0"/>
              <a:t> approaches positive infinity (just use a large value like 100. If it doesn’t work, use 1000), divide the term a[n+1] by a[n]		         If p&lt;1, the series will converge. If p=1, the series may converge, but probably won’t; in this case, use a different value for n. If n &gt; 1, it won’t converge</a:t>
            </a:r>
          </a:p>
          <a:p>
            <a:pPr lvl="2"/>
            <a:r>
              <a:rPr lang="en-US" dirty="0" smtClean="0"/>
              <a:t>If a series proves to converge, sum a large number of elements and approximate the value.</a:t>
            </a:r>
          </a:p>
        </p:txBody>
      </p:sp>
      <p:pic>
        <p:nvPicPr>
          <p:cNvPr id="36866" name="Picture 2" descr="http://www.math.unh.edu/~jjp/radius/img18.gif"/>
          <p:cNvPicPr>
            <a:picLocks noChangeAspect="1" noChangeArrowheads="1"/>
          </p:cNvPicPr>
          <p:nvPr/>
        </p:nvPicPr>
        <p:blipFill>
          <a:blip r:embed="rId2"/>
          <a:srcRect/>
          <a:stretch>
            <a:fillRect/>
          </a:stretch>
        </p:blipFill>
        <p:spPr bwMode="auto">
          <a:xfrm>
            <a:off x="5486400" y="4953000"/>
            <a:ext cx="2924175" cy="3048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Infinite Sums</a:t>
            </a:r>
            <a:endParaRPr lang="en-US" dirty="0"/>
          </a:p>
        </p:txBody>
      </p:sp>
      <p:sp>
        <p:nvSpPr>
          <p:cNvPr id="3" name="Content Placeholder 2"/>
          <p:cNvSpPr>
            <a:spLocks noGrp="1"/>
          </p:cNvSpPr>
          <p:nvPr>
            <p:ph idx="1"/>
          </p:nvPr>
        </p:nvSpPr>
        <p:spPr/>
        <p:txBody>
          <a:bodyPr/>
          <a:lstStyle/>
          <a:p>
            <a:r>
              <a:rPr lang="en-US" dirty="0" smtClean="0"/>
              <a:t>Once a series is proven to converge, an effort can be made to find its infinite sum</a:t>
            </a:r>
          </a:p>
          <a:p>
            <a:pPr lvl="1"/>
            <a:r>
              <a:rPr lang="en-US" dirty="0" smtClean="0"/>
              <a:t>To calculate the exact value of an infinite sum requires mathematical analysis, such as calculus, in most situations</a:t>
            </a:r>
          </a:p>
          <a:p>
            <a:pPr lvl="1"/>
            <a:r>
              <a:rPr lang="en-US" dirty="0" smtClean="0"/>
              <a:t>For this level of discrete mathematics, approximations of infinite sums will do just fine</a:t>
            </a:r>
          </a:p>
          <a:p>
            <a:pPr lvl="1"/>
            <a:r>
              <a:rPr lang="en-US" dirty="0" smtClean="0"/>
              <a:t>To approximate, use a for loop to add successive terms (up to a high number, like 10,000)</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Operations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There are two basic operations that can be performed on sequences</a:t>
            </a:r>
          </a:p>
          <a:p>
            <a:pPr lvl="1"/>
            <a:r>
              <a:rPr lang="en-US" dirty="0" smtClean="0"/>
              <a:t>Summation, denoted by ∑ and multiplication, denoted by ∏</a:t>
            </a:r>
          </a:p>
          <a:p>
            <a:pPr lvl="2"/>
            <a:r>
              <a:rPr lang="en-US" dirty="0" smtClean="0"/>
              <a:t>The sum of a finite number of elements in a sequence is a partial sum</a:t>
            </a:r>
          </a:p>
          <a:p>
            <a:pPr lvl="1"/>
            <a:r>
              <a:rPr lang="en-US" dirty="0" smtClean="0"/>
              <a:t>When written on paper, values would be included on the top and bottom of each notation. The top value represents the highest element in the sequence to be evaluated and the bottom represents the lowest value.</a:t>
            </a:r>
          </a:p>
          <a:p>
            <a:pPr lvl="1"/>
            <a:r>
              <a:rPr lang="en-US" dirty="0" smtClean="0"/>
              <a:t>These are referred to as the upper- and lower- bounds. Each element between the bounds inclusive is evaluated. The lower bound must be less than or equal to the upper bound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Series</a:t>
            </a:r>
            <a:endParaRPr lang="en-US" dirty="0"/>
          </a:p>
        </p:txBody>
      </p:sp>
      <p:sp>
        <p:nvSpPr>
          <p:cNvPr id="3" name="Content Placeholder 2"/>
          <p:cNvSpPr>
            <a:spLocks noGrp="1"/>
          </p:cNvSpPr>
          <p:nvPr>
            <p:ph idx="1"/>
          </p:nvPr>
        </p:nvSpPr>
        <p:spPr/>
        <p:txBody>
          <a:bodyPr/>
          <a:lstStyle/>
          <a:p>
            <a:r>
              <a:rPr lang="en-US" dirty="0" smtClean="0"/>
              <a:t>The summation of a sequence is particularly useful in mathematics</a:t>
            </a:r>
          </a:p>
          <a:p>
            <a:pPr lvl="1"/>
            <a:r>
              <a:rPr lang="en-US" dirty="0" smtClean="0"/>
              <a:t>A series is the written result of the summation of a sequence</a:t>
            </a:r>
          </a:p>
          <a:p>
            <a:pPr lvl="1"/>
            <a:r>
              <a:rPr lang="en-US" dirty="0" smtClean="0"/>
              <a:t>EX: 1 + 1/2 + 1/3 </a:t>
            </a:r>
            <a:r>
              <a:rPr lang="en-US" smtClean="0"/>
              <a:t>+ 1/4+...+1/n</a:t>
            </a:r>
            <a:endParaRPr lang="en-US" dirty="0" smtClean="0"/>
          </a:p>
          <a:p>
            <a:pPr lvl="1"/>
            <a:r>
              <a:rPr lang="en-US" dirty="0" smtClean="0"/>
              <a:t>If an infinite summation is performed, the series is referred to as an infinite series</a:t>
            </a:r>
          </a:p>
          <a:p>
            <a:pPr lvl="1"/>
            <a:r>
              <a:rPr lang="en-US" dirty="0" smtClean="0"/>
              <a:t>If a series is finite, it can be represented as a simple summation, or a partial sum to </a:t>
            </a:r>
            <a:r>
              <a:rPr lang="en-US" i="1" dirty="0" smtClean="0"/>
              <a:t>n</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3" name="Content Placeholder 2"/>
          <p:cNvSpPr>
            <a:spLocks noGrp="1"/>
          </p:cNvSpPr>
          <p:nvPr>
            <p:ph idx="1"/>
          </p:nvPr>
        </p:nvSpPr>
        <p:spPr/>
        <p:txBody>
          <a:bodyPr/>
          <a:lstStyle/>
          <a:p>
            <a:r>
              <a:rPr lang="en-US" dirty="0" smtClean="0"/>
              <a:t>Summation:                                 </a:t>
            </a:r>
          </a:p>
          <a:p>
            <a:pPr lvl="1"/>
            <a:r>
              <a:rPr lang="en-US" dirty="0" smtClean="0"/>
              <a:t>If n = 3, the summation of 2 raised to k is 2^1 + 2^2 + 2^3 = 14</a:t>
            </a:r>
          </a:p>
          <a:p>
            <a:pPr lvl="1"/>
            <a:r>
              <a:rPr lang="en-US" dirty="0" smtClean="0"/>
              <a:t>The general summation formula is</a:t>
            </a:r>
          </a:p>
          <a:p>
            <a:r>
              <a:rPr lang="en-US" dirty="0" smtClean="0"/>
              <a:t>Products:</a:t>
            </a:r>
          </a:p>
          <a:p>
            <a:pPr lvl="1"/>
            <a:r>
              <a:rPr lang="en-US" dirty="0" smtClean="0"/>
              <a:t>If n = 3, m = 1 and the formula is (k+1) then the answer is (1+1)(2+1)(3+1) = 2*3*4 = 24</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95600" y="1447800"/>
            <a:ext cx="3077882" cy="8382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172200" y="2971800"/>
            <a:ext cx="2807447" cy="716100"/>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514600" y="3505200"/>
            <a:ext cx="2667000" cy="762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Form of Summation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 and n are any integers, n &gt; m</a:t>
            </a:r>
          </a:p>
          <a:p>
            <a:pPr lvl="1"/>
            <a:r>
              <a:rPr lang="en-US" dirty="0" smtClean="0"/>
              <a:t> </a:t>
            </a:r>
          </a:p>
          <a:p>
            <a:pPr lvl="1"/>
            <a:r>
              <a:rPr lang="en-US" dirty="0" smtClean="0"/>
              <a:t> This definition lets you separate out the final term or condense a complex statement into a smaller one.	</a:t>
            </a:r>
          </a:p>
          <a:p>
            <a:pPr lvl="1"/>
            <a:r>
              <a:rPr lang="en-US" dirty="0" smtClean="0"/>
              <a:t>EX: a telescoping sum</a:t>
            </a:r>
          </a:p>
          <a:p>
            <a:pPr lvl="2"/>
            <a:r>
              <a:rPr lang="en-US" dirty="0" smtClean="0"/>
              <a:t>By breaking the term into two parts, you can cancel and simplify the summation formula</a:t>
            </a:r>
          </a:p>
          <a:p>
            <a:pPr lvl="2"/>
            <a:r>
              <a:rPr lang="en-US" dirty="0" smtClean="0"/>
              <a:t> </a:t>
            </a:r>
          </a:p>
          <a:p>
            <a:pPr lvl="2"/>
            <a:r>
              <a:rPr lang="en-US" dirty="0" smtClean="0"/>
              <a:t>Everything from 1 to 1/(n+1) cancels out, so the final formula for the sum is </a:t>
            </a:r>
          </a:p>
        </p:txBody>
      </p:sp>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0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0" y="2057400"/>
            <a:ext cx="2738804" cy="533400"/>
          </a:xfrm>
          <a:prstGeom prst="rect">
            <a:avLst/>
          </a:prstGeom>
          <a:noFill/>
        </p:spPr>
      </p:pic>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1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24000" y="3200400"/>
            <a:ext cx="1465385" cy="609600"/>
          </a:xfrm>
          <a:prstGeom prst="rect">
            <a:avLst/>
          </a:prstGeom>
          <a:noFill/>
        </p:spPr>
      </p:pic>
      <p:sp>
        <p:nvSpPr>
          <p:cNvPr id="20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1"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648200" y="3505200"/>
            <a:ext cx="2209800" cy="612499"/>
          </a:xfrm>
          <a:prstGeom prst="rect">
            <a:avLst/>
          </a:prstGeom>
          <a:noFill/>
        </p:spPr>
      </p:pic>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3" name="Picture 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752600" y="4724400"/>
            <a:ext cx="3581400" cy="393081"/>
          </a:xfrm>
          <a:prstGeom prst="rect">
            <a:avLst/>
          </a:prstGeom>
          <a:noFill/>
        </p:spPr>
      </p:pic>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5" name="Picture 7"/>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495800" y="5562600"/>
            <a:ext cx="990600" cy="59436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Form of Products</a:t>
            </a:r>
            <a:endParaRPr lang="en-US" dirty="0"/>
          </a:p>
        </p:txBody>
      </p:sp>
      <p:sp>
        <p:nvSpPr>
          <p:cNvPr id="3" name="Content Placeholder 2"/>
          <p:cNvSpPr>
            <a:spLocks noGrp="1"/>
          </p:cNvSpPr>
          <p:nvPr>
            <p:ph idx="1"/>
          </p:nvPr>
        </p:nvSpPr>
        <p:spPr/>
        <p:txBody>
          <a:bodyPr/>
          <a:lstStyle/>
          <a:p>
            <a:r>
              <a:rPr lang="en-US" dirty="0" smtClean="0"/>
              <a:t>m and n are any integers, n &gt; m</a:t>
            </a:r>
          </a:p>
          <a:p>
            <a:pPr lvl="1"/>
            <a:endParaRPr lang="en-US" dirty="0" smtClean="0"/>
          </a:p>
          <a:p>
            <a:pPr lvl="1"/>
            <a:r>
              <a:rPr lang="en-US" dirty="0" smtClean="0"/>
              <a:t>A common use of recursive product form is computing the factorial, </a:t>
            </a:r>
            <a:r>
              <a:rPr lang="en-US" i="1" dirty="0" smtClean="0"/>
              <a:t>n!</a:t>
            </a:r>
            <a:r>
              <a:rPr lang="en-US" dirty="0" smtClean="0"/>
              <a:t>, which is the product of </a:t>
            </a:r>
            <a:r>
              <a:rPr lang="en-US" i="1" dirty="0" smtClean="0"/>
              <a:t>n </a:t>
            </a:r>
            <a:r>
              <a:rPr lang="en-US" dirty="0" smtClean="0"/>
              <a:t>and each integer less than </a:t>
            </a:r>
            <a:r>
              <a:rPr lang="en-US" i="1" dirty="0" smtClean="0"/>
              <a:t>n</a:t>
            </a:r>
            <a:r>
              <a:rPr lang="en-US" dirty="0" smtClean="0"/>
              <a:t> and greater than 1 inclusive. Note that 0! = 1</a:t>
            </a:r>
          </a:p>
          <a:p>
            <a:pPr lvl="1"/>
            <a:r>
              <a:rPr lang="en-US" dirty="0" smtClean="0"/>
              <a:t>  The recursive definition of </a:t>
            </a:r>
            <a:r>
              <a:rPr lang="en-US" i="1" dirty="0" smtClean="0"/>
              <a:t>n!</a:t>
            </a:r>
            <a:r>
              <a:rPr lang="en-US" dirty="0" smtClean="0"/>
              <a:t> is</a:t>
            </a:r>
            <a:endParaRPr lang="en-US" dirty="0"/>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4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71600" y="2133600"/>
            <a:ext cx="3200400" cy="647552"/>
          </a:xfrm>
          <a:prstGeom prst="rect">
            <a:avLst/>
          </a:prstGeom>
          <a:noFill/>
        </p:spPr>
      </p:pic>
      <p:sp>
        <p:nvSpPr>
          <p:cNvPr id="27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65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24000" y="5181600"/>
            <a:ext cx="2514600" cy="54665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Properties of Summations and Products</a:t>
            </a:r>
            <a:endParaRPr lang="en-US" dirty="0"/>
          </a:p>
        </p:txBody>
      </p:sp>
      <p:sp>
        <p:nvSpPr>
          <p:cNvPr id="3" name="Content Placeholder 2"/>
          <p:cNvSpPr>
            <a:spLocks noGrp="1"/>
          </p:cNvSpPr>
          <p:nvPr>
            <p:ph idx="1"/>
          </p:nvPr>
        </p:nvSpPr>
        <p:spPr/>
        <p:txBody>
          <a:bodyPr/>
          <a:lstStyle/>
          <a:p>
            <a:r>
              <a:rPr lang="en-US" dirty="0" smtClean="0"/>
              <a:t>Assume                 and                 are real number sequences and </a:t>
            </a:r>
            <a:r>
              <a:rPr lang="en-US" i="1" dirty="0" smtClean="0"/>
              <a:t>c</a:t>
            </a:r>
            <a:r>
              <a:rPr lang="en-US" dirty="0" smtClean="0"/>
              <a:t> is a real number and </a:t>
            </a:r>
            <a:r>
              <a:rPr lang="en-US" i="1" dirty="0" smtClean="0"/>
              <a:t>n ≥ m</a:t>
            </a:r>
            <a:endParaRPr lang="en-US" dirty="0" smtClean="0"/>
          </a:p>
          <a:p>
            <a:pPr lvl="1"/>
            <a:r>
              <a:rPr lang="en-US" dirty="0" smtClean="0"/>
              <a:t>                               --Addition of Sums</a:t>
            </a:r>
          </a:p>
          <a:p>
            <a:pPr lvl="1"/>
            <a:r>
              <a:rPr lang="en-US" dirty="0" smtClean="0"/>
              <a:t>                      -- Generalized Distributive Law</a:t>
            </a:r>
          </a:p>
          <a:p>
            <a:pPr lvl="1"/>
            <a:r>
              <a:rPr lang="en-US" dirty="0" smtClean="0"/>
              <a:t>                              --Multiplication of Products</a:t>
            </a:r>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9697"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362200" y="1752600"/>
            <a:ext cx="1264920" cy="457200"/>
          </a:xfrm>
          <a:prstGeom prst="rect">
            <a:avLst/>
          </a:prstGeom>
          <a:noFill/>
        </p:spPr>
      </p:pic>
      <p:sp>
        <p:nvSpPr>
          <p:cNvPr id="297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9699"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495800" y="1752600"/>
            <a:ext cx="1295400" cy="457200"/>
          </a:xfrm>
          <a:prstGeom prst="rect">
            <a:avLst/>
          </a:prstGeom>
          <a:noFill/>
        </p:spPr>
      </p:pic>
      <p:sp>
        <p:nvSpPr>
          <p:cNvPr id="297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9701"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24000" y="3048000"/>
            <a:ext cx="2154518" cy="609600"/>
          </a:xfrm>
          <a:prstGeom prst="rect">
            <a:avLst/>
          </a:prstGeom>
          <a:noFill/>
        </p:spPr>
      </p:pic>
      <p:sp>
        <p:nvSpPr>
          <p:cNvPr id="2970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9703"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524000" y="3657600"/>
            <a:ext cx="1453777" cy="609600"/>
          </a:xfrm>
          <a:prstGeom prst="rect">
            <a:avLst/>
          </a:prstGeom>
          <a:noFill/>
        </p:spPr>
      </p:pic>
      <p:sp>
        <p:nvSpPr>
          <p:cNvPr id="2970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9705" name="Picture 9"/>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447800" y="4267200"/>
            <a:ext cx="2171700" cy="609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Dummy Variables</a:t>
            </a:r>
            <a:endParaRPr lang="en-US" dirty="0"/>
          </a:p>
        </p:txBody>
      </p:sp>
      <p:sp>
        <p:nvSpPr>
          <p:cNvPr id="3" name="Content Placeholder 2"/>
          <p:cNvSpPr>
            <a:spLocks noGrp="1"/>
          </p:cNvSpPr>
          <p:nvPr>
            <p:ph idx="1"/>
          </p:nvPr>
        </p:nvSpPr>
        <p:spPr/>
        <p:txBody>
          <a:bodyPr/>
          <a:lstStyle/>
          <a:p>
            <a:r>
              <a:rPr lang="en-US" dirty="0" smtClean="0"/>
              <a:t>All of the variables (k, m, n) in the two common notations are generic because they have no special meaning except for their context</a:t>
            </a:r>
          </a:p>
          <a:p>
            <a:pPr lvl="1"/>
            <a:r>
              <a:rPr lang="en-US" dirty="0" smtClean="0"/>
              <a:t>Say you have (k-1) in the notation and you want to replace it with j. Make j = k-1, then j+1 = k. Everywhere you see a k, put j+1 in its place. This is a variable substitution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Dummy Variables in a Loop</a:t>
            </a:r>
            <a:endParaRPr lang="en-US" dirty="0"/>
          </a:p>
        </p:txBody>
      </p:sp>
      <p:sp>
        <p:nvSpPr>
          <p:cNvPr id="3" name="Content Placeholder 2"/>
          <p:cNvSpPr>
            <a:spLocks noGrp="1"/>
          </p:cNvSpPr>
          <p:nvPr>
            <p:ph idx="1"/>
          </p:nvPr>
        </p:nvSpPr>
        <p:spPr/>
        <p:txBody>
          <a:bodyPr/>
          <a:lstStyle/>
          <a:p>
            <a:r>
              <a:rPr lang="en-US" dirty="0" smtClean="0"/>
              <a:t>The index is a dummy variable</a:t>
            </a:r>
          </a:p>
          <a:p>
            <a:pPr lvl="1"/>
            <a:r>
              <a:rPr lang="en-US" dirty="0" smtClean="0"/>
              <a:t>Example:                   and                       </a:t>
            </a:r>
            <a:r>
              <a:rPr lang="en-US" dirty="0" err="1" smtClean="0"/>
              <a:t>and</a:t>
            </a:r>
            <a:endParaRPr lang="en-US" dirty="0" smtClean="0"/>
          </a:p>
          <a:p>
            <a:pPr lvl="1"/>
            <a:endParaRPr lang="en-US" dirty="0" smtClean="0"/>
          </a:p>
          <a:p>
            <a:pPr lvl="2"/>
            <a:r>
              <a:rPr lang="en-US" dirty="0" smtClean="0"/>
              <a:t>The above three for-next loops yield the same output. </a:t>
            </a:r>
            <a:r>
              <a:rPr lang="en-US" dirty="0" err="1" smtClean="0"/>
              <a:t>i</a:t>
            </a:r>
            <a:r>
              <a:rPr lang="en-US" dirty="0" smtClean="0"/>
              <a:t>, k, and j are dummy variables because they can be substituted anywhere to obtain the same result</a:t>
            </a:r>
            <a:endParaRPr lang="en-US" dirty="0"/>
          </a:p>
        </p:txBody>
      </p:sp>
      <p:sp>
        <p:nvSpPr>
          <p:cNvPr id="4" name="TextBox 3"/>
          <p:cNvSpPr txBox="1"/>
          <p:nvPr/>
        </p:nvSpPr>
        <p:spPr>
          <a:xfrm>
            <a:off x="2667000" y="2286000"/>
            <a:ext cx="1447800" cy="923330"/>
          </a:xfrm>
          <a:prstGeom prst="rect">
            <a:avLst/>
          </a:prstGeom>
          <a:noFill/>
        </p:spPr>
        <p:txBody>
          <a:bodyPr wrap="square" rtlCol="0">
            <a:spAutoFit/>
          </a:bodyPr>
          <a:lstStyle/>
          <a:p>
            <a:r>
              <a:rPr lang="en-US" b="1" dirty="0" smtClean="0"/>
              <a:t>for </a:t>
            </a:r>
            <a:r>
              <a:rPr lang="en-US" b="1" dirty="0" err="1" smtClean="0"/>
              <a:t>i</a:t>
            </a:r>
            <a:r>
              <a:rPr lang="en-US" b="1" i="1" dirty="0" smtClean="0"/>
              <a:t> </a:t>
            </a:r>
            <a:r>
              <a:rPr lang="en-US" b="1" dirty="0" smtClean="0"/>
              <a:t>:= 1 to </a:t>
            </a:r>
            <a:r>
              <a:rPr lang="en-US" b="1" i="1" dirty="0" smtClean="0"/>
              <a:t>n</a:t>
            </a:r>
          </a:p>
          <a:p>
            <a:r>
              <a:rPr lang="en-US" b="1" dirty="0" smtClean="0"/>
              <a:t>    print a[</a:t>
            </a:r>
            <a:r>
              <a:rPr lang="en-US" b="1" dirty="0" err="1" smtClean="0"/>
              <a:t>i</a:t>
            </a:r>
            <a:r>
              <a:rPr lang="en-US" b="1" dirty="0" smtClean="0"/>
              <a:t>]</a:t>
            </a:r>
          </a:p>
          <a:p>
            <a:r>
              <a:rPr lang="en-US" b="1" dirty="0" smtClean="0"/>
              <a:t>next </a:t>
            </a:r>
            <a:r>
              <a:rPr lang="en-US" b="1" dirty="0" err="1" smtClean="0"/>
              <a:t>i</a:t>
            </a:r>
            <a:endParaRPr lang="en-US" b="1" dirty="0"/>
          </a:p>
        </p:txBody>
      </p:sp>
      <p:sp>
        <p:nvSpPr>
          <p:cNvPr id="5" name="TextBox 4"/>
          <p:cNvSpPr txBox="1"/>
          <p:nvPr/>
        </p:nvSpPr>
        <p:spPr>
          <a:xfrm>
            <a:off x="7239000" y="2286000"/>
            <a:ext cx="1600200" cy="923330"/>
          </a:xfrm>
          <a:prstGeom prst="rect">
            <a:avLst/>
          </a:prstGeom>
          <a:noFill/>
        </p:spPr>
        <p:txBody>
          <a:bodyPr wrap="square" rtlCol="0">
            <a:spAutoFit/>
          </a:bodyPr>
          <a:lstStyle/>
          <a:p>
            <a:r>
              <a:rPr lang="en-US" b="1" dirty="0" smtClean="0"/>
              <a:t>for j</a:t>
            </a:r>
            <a:r>
              <a:rPr lang="en-US" b="1" i="1" dirty="0" smtClean="0"/>
              <a:t> </a:t>
            </a:r>
            <a:r>
              <a:rPr lang="en-US" b="1" dirty="0" smtClean="0"/>
              <a:t>:= 0 to </a:t>
            </a:r>
            <a:r>
              <a:rPr lang="en-US" b="1" i="1" dirty="0" smtClean="0"/>
              <a:t>n-</a:t>
            </a:r>
            <a:r>
              <a:rPr lang="en-US" b="1" dirty="0" smtClean="0"/>
              <a:t>1</a:t>
            </a:r>
            <a:endParaRPr lang="en-US" b="1" i="1" dirty="0" smtClean="0"/>
          </a:p>
          <a:p>
            <a:r>
              <a:rPr lang="en-US" b="1" dirty="0" smtClean="0"/>
              <a:t>    print a[j+1]</a:t>
            </a:r>
          </a:p>
          <a:p>
            <a:r>
              <a:rPr lang="en-US" b="1" dirty="0" smtClean="0"/>
              <a:t>next j</a:t>
            </a:r>
            <a:endParaRPr lang="en-US" b="1" dirty="0"/>
          </a:p>
        </p:txBody>
      </p:sp>
      <p:sp>
        <p:nvSpPr>
          <p:cNvPr id="6" name="TextBox 5"/>
          <p:cNvSpPr txBox="1"/>
          <p:nvPr/>
        </p:nvSpPr>
        <p:spPr>
          <a:xfrm>
            <a:off x="4800600" y="2286000"/>
            <a:ext cx="1752600" cy="923330"/>
          </a:xfrm>
          <a:prstGeom prst="rect">
            <a:avLst/>
          </a:prstGeom>
          <a:noFill/>
        </p:spPr>
        <p:txBody>
          <a:bodyPr wrap="square" rtlCol="0">
            <a:spAutoFit/>
          </a:bodyPr>
          <a:lstStyle/>
          <a:p>
            <a:r>
              <a:rPr lang="en-US" b="1" dirty="0" smtClean="0"/>
              <a:t>for k</a:t>
            </a:r>
            <a:r>
              <a:rPr lang="en-US" b="1" i="1" dirty="0" smtClean="0"/>
              <a:t> </a:t>
            </a:r>
            <a:r>
              <a:rPr lang="en-US" b="1" dirty="0" smtClean="0"/>
              <a:t>:= 2 to </a:t>
            </a:r>
            <a:r>
              <a:rPr lang="en-US" b="1" i="1" dirty="0" smtClean="0"/>
              <a:t>n+</a:t>
            </a:r>
            <a:r>
              <a:rPr lang="en-US" b="1" dirty="0" smtClean="0"/>
              <a:t>1</a:t>
            </a:r>
            <a:endParaRPr lang="en-US" b="1" i="1" dirty="0" smtClean="0"/>
          </a:p>
          <a:p>
            <a:r>
              <a:rPr lang="en-US" b="1" dirty="0" smtClean="0"/>
              <a:t>    print a[k-1]</a:t>
            </a:r>
          </a:p>
          <a:p>
            <a:r>
              <a:rPr lang="en-US" b="1" dirty="0" smtClean="0"/>
              <a:t>next k</a:t>
            </a:r>
            <a:endParaRPr lang="en-US" b="1"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1135</Words>
  <Application>Microsoft Office PowerPoint</Application>
  <PresentationFormat>On-screen Show (4:3)</PresentationFormat>
  <Paragraphs>120</Paragraphs>
  <Slides>15</Slides>
  <Notes>9</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Sequences</vt:lpstr>
      <vt:lpstr>Sequence Operations</vt:lpstr>
      <vt:lpstr>Series</vt:lpstr>
      <vt:lpstr>Examples</vt:lpstr>
      <vt:lpstr>Recursive Form of Summation</vt:lpstr>
      <vt:lpstr>Recursive Form of Products</vt:lpstr>
      <vt:lpstr>Properties of Summations and Products</vt:lpstr>
      <vt:lpstr>Dummy Variables</vt:lpstr>
      <vt:lpstr>Dummy Variables in a Loop</vt:lpstr>
      <vt:lpstr>Recursive Summation Algorithm</vt:lpstr>
      <vt:lpstr>Common Sequences</vt:lpstr>
      <vt:lpstr>Explicit Formulas</vt:lpstr>
      <vt:lpstr>Sigma Notation for a Series</vt:lpstr>
      <vt:lpstr>Converging Series</vt:lpstr>
      <vt:lpstr>Finding Infinite Sums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Sequences</dc:title>
  <dc:creator/>
  <cp:lastModifiedBy>SETTINGS</cp:lastModifiedBy>
  <cp:revision>18</cp:revision>
  <dcterms:created xsi:type="dcterms:W3CDTF">2006-08-16T00:00:00Z</dcterms:created>
  <dcterms:modified xsi:type="dcterms:W3CDTF">2010-06-11T17:15:34Z</dcterms:modified>
</cp:coreProperties>
</file>