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9" r:id="rId10"/>
    <p:sldId id="270" r:id="rId11"/>
    <p:sldId id="264" r:id="rId12"/>
    <p:sldId id="271" r:id="rId13"/>
    <p:sldId id="272" r:id="rId14"/>
    <p:sldId id="273" r:id="rId15"/>
    <p:sldId id="274" r:id="rId16"/>
    <p:sldId id="266" r:id="rId17"/>
    <p:sldId id="267" r:id="rId18"/>
    <p:sldId id="268" r:id="rId19"/>
    <p:sldId id="276" r:id="rId20"/>
    <p:sldId id="277" r:id="rId21"/>
    <p:sldId id="27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63" autoAdjust="0"/>
    <p:restoredTop sz="94660"/>
  </p:normalViewPr>
  <p:slideViewPr>
    <p:cSldViewPr>
      <p:cViewPr varScale="1">
        <p:scale>
          <a:sx n="104" d="100"/>
          <a:sy n="104" d="100"/>
        </p:scale>
        <p:origin x="-180"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C82CFA-DA59-48FA-B02B-D2B61F843AE3}" type="datetimeFigureOut">
              <a:rPr lang="en-US" smtClean="0"/>
              <a:pPr/>
              <a:t>5/24/2010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580600-AD5A-48D4-8276-672635DD29C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503519-C802-4345-81B2-1FB8BB8B1348}"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03519-C802-4345-81B2-1FB8BB8B1348}"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03519-C802-4345-81B2-1FB8BB8B1348}"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503519-C802-4345-81B2-1FB8BB8B1348}"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503519-C802-4345-81B2-1FB8BB8B1348}" type="datetimeFigureOut">
              <a:rPr lang="en-US" smtClean="0"/>
              <a:pPr/>
              <a:t>5/24/2010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B503519-C802-4345-81B2-1FB8BB8B1348}"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B503519-C802-4345-81B2-1FB8BB8B1348}" type="datetimeFigureOut">
              <a:rPr lang="en-US" smtClean="0"/>
              <a:pPr/>
              <a:t>5/24/2010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503519-C802-4345-81B2-1FB8BB8B1348}" type="datetimeFigureOut">
              <a:rPr lang="en-US" smtClean="0"/>
              <a:pPr/>
              <a:t>5/24/2010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503519-C802-4345-81B2-1FB8BB8B1348}" type="datetimeFigureOut">
              <a:rPr lang="en-US" smtClean="0"/>
              <a:pPr/>
              <a:t>5/24/2010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503519-C802-4345-81B2-1FB8BB8B1348}"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503519-C802-4345-81B2-1FB8BB8B1348}" type="datetimeFigureOut">
              <a:rPr lang="en-US" smtClean="0"/>
              <a:pPr/>
              <a:t>5/24/2010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5405E-908C-4DE2-95F7-219B40D6C18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503519-C802-4345-81B2-1FB8BB8B1348}" type="datetimeFigureOut">
              <a:rPr lang="en-US" smtClean="0"/>
              <a:pPr/>
              <a:t>5/24/2010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A5405E-908C-4DE2-95F7-219B40D6C18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csunplugged.org/minimal-spanning-tre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csunplugged.org/graph-colouri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normAutofit/>
          </a:bodyPr>
          <a:lstStyle/>
          <a:p>
            <a:r>
              <a:rPr lang="en-US" sz="5400" dirty="0" smtClean="0"/>
              <a:t>Graph Theory</a:t>
            </a:r>
            <a:endParaRPr lang="en-US" sz="5400" dirty="0"/>
          </a:p>
        </p:txBody>
      </p:sp>
      <p:sp>
        <p:nvSpPr>
          <p:cNvPr id="3" name="Subtitle 2"/>
          <p:cNvSpPr>
            <a:spLocks noGrp="1"/>
          </p:cNvSpPr>
          <p:nvPr>
            <p:ph type="subTitle" idx="1"/>
          </p:nvPr>
        </p:nvSpPr>
        <p:spPr>
          <a:xfrm>
            <a:off x="1447800" y="1676400"/>
            <a:ext cx="6400800" cy="4114800"/>
          </a:xfrm>
        </p:spPr>
        <p:txBody>
          <a:bodyPr/>
          <a:lstStyle/>
          <a:p>
            <a:r>
              <a:rPr lang="en-US" dirty="0" smtClean="0"/>
              <a:t>Topics to be covered:</a:t>
            </a:r>
          </a:p>
          <a:p>
            <a:pPr algn="l">
              <a:buFont typeface="Arial" pitchFamily="34" charset="0"/>
              <a:buChar char="•"/>
            </a:pPr>
            <a:r>
              <a:rPr lang="en-US" sz="1600" dirty="0" smtClean="0"/>
              <a:t>Use graphs to model and solve problems such as shortest paths, vertex coloring, critical paths, routing, and scheduling problems</a:t>
            </a:r>
          </a:p>
          <a:p>
            <a:pPr algn="l">
              <a:buFont typeface="Arial" pitchFamily="34" charset="0"/>
              <a:buChar char="•"/>
            </a:pPr>
            <a:r>
              <a:rPr lang="en-US" sz="1600" dirty="0" smtClean="0"/>
              <a:t>Convert from a graph to an adjacency matrix and vice versa.</a:t>
            </a:r>
          </a:p>
          <a:p>
            <a:pPr algn="l">
              <a:buFont typeface="Arial" pitchFamily="34" charset="0"/>
              <a:buChar char="•"/>
            </a:pPr>
            <a:r>
              <a:rPr lang="en-US" sz="1600" dirty="0" smtClean="0"/>
              <a:t>Use directed graphs, spanning tress, rooted trees, binary trees, or decision trees to solve problems.</a:t>
            </a:r>
          </a:p>
          <a:p>
            <a:pPr algn="l">
              <a:buFont typeface="Arial" pitchFamily="34" charset="0"/>
              <a:buChar char="•"/>
            </a:pPr>
            <a:r>
              <a:rPr lang="en-US" sz="1600" dirty="0" smtClean="0"/>
              <a:t>Demonstrate understanding of algorithms such as depth-first and breadth-first walk of  a tree or maximal matching.</a:t>
            </a:r>
          </a:p>
          <a:p>
            <a:pPr algn="l">
              <a:buFont typeface="Arial" pitchFamily="34" charset="0"/>
              <a:buChar char="•"/>
            </a:pPr>
            <a:r>
              <a:rPr lang="en-US" sz="1600" dirty="0" smtClean="0"/>
              <a:t>Use matching or bin-packing techniques to solve optimization and other problems.</a:t>
            </a:r>
          </a:p>
          <a:p>
            <a:pPr algn="l">
              <a:buFont typeface="Arial" pitchFamily="34" charset="0"/>
              <a:buChar char="•"/>
            </a:pPr>
            <a:r>
              <a:rPr lang="en-US" sz="1600" dirty="0" smtClean="0"/>
              <a:t>Compare and contrast different graph algorithms in terms of efficiency and types of problems that can be solved.</a:t>
            </a:r>
          </a:p>
          <a:p>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Paths and Circuits Definitions Continued</a:t>
            </a:r>
            <a:endParaRPr lang="en-US" dirty="0"/>
          </a:p>
        </p:txBody>
      </p:sp>
      <p:graphicFrame>
        <p:nvGraphicFramePr>
          <p:cNvPr id="4" name="Content Placeholder 3"/>
          <p:cNvGraphicFramePr>
            <a:graphicFrameLocks noGrp="1"/>
          </p:cNvGraphicFramePr>
          <p:nvPr>
            <p:ph idx="1"/>
          </p:nvPr>
        </p:nvGraphicFramePr>
        <p:xfrm>
          <a:off x="457200" y="1600200"/>
          <a:ext cx="8095171" cy="4504510"/>
        </p:xfrm>
        <a:graphic>
          <a:graphicData uri="http://schemas.openxmlformats.org/drawingml/2006/table">
            <a:tbl>
              <a:tblPr firstRow="1" firstCol="1">
                <a:tableStyleId>{7DF18680-E054-41AD-8BC1-D1AEF772440D}</a:tableStyleId>
              </a:tblPr>
              <a:tblGrid>
                <a:gridCol w="2057400"/>
                <a:gridCol w="1922971"/>
                <a:gridCol w="2057400"/>
                <a:gridCol w="2057400"/>
              </a:tblGrid>
              <a:tr h="620486">
                <a:tc>
                  <a:txBody>
                    <a:bodyPr/>
                    <a:lstStyle/>
                    <a:p>
                      <a:endParaRPr lang="en-US" dirty="0"/>
                    </a:p>
                  </a:txBody>
                  <a:tcP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US" sz="2000" dirty="0" smtClean="0"/>
                        <a:t>Repeated</a:t>
                      </a:r>
                      <a:r>
                        <a:rPr lang="en-US" sz="2000" baseline="0" dirty="0" smtClean="0"/>
                        <a:t> Edge?</a:t>
                      </a:r>
                      <a:endParaRPr lang="en-US" sz="2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US" sz="2000" dirty="0" smtClean="0"/>
                        <a:t>Repeated</a:t>
                      </a:r>
                      <a:r>
                        <a:rPr lang="en-US" sz="2000" baseline="0" dirty="0" smtClean="0"/>
                        <a:t> Vertex?</a:t>
                      </a:r>
                      <a:endParaRPr lang="en-US" sz="2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r>
                        <a:rPr lang="en-US" sz="2000" dirty="0" smtClean="0"/>
                        <a:t>Starts and ends at same point?</a:t>
                      </a:r>
                      <a:endParaRPr lang="en-US" sz="2000" dirty="0"/>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620486">
                <a:tc>
                  <a:txBody>
                    <a:bodyPr/>
                    <a:lstStyle/>
                    <a:p>
                      <a:r>
                        <a:rPr lang="en-US" sz="2400" b="1" dirty="0" smtClean="0">
                          <a:solidFill>
                            <a:schemeClr val="bg2"/>
                          </a:solidFill>
                        </a:rPr>
                        <a:t>Walk</a:t>
                      </a:r>
                      <a:endParaRPr lang="en-US" sz="2400" b="1" dirty="0">
                        <a:solidFill>
                          <a:schemeClr val="bg2"/>
                        </a:solidFill>
                      </a:endParaRPr>
                    </a:p>
                  </a:txBody>
                  <a:tcPr>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2000" dirty="0" smtClean="0"/>
                        <a:t>Allowed</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2000" dirty="0" smtClean="0"/>
                        <a:t>Allowed</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2000" dirty="0" smtClean="0"/>
                        <a:t>Allowed</a:t>
                      </a:r>
                      <a:endParaRPr lang="en-US" sz="2000" dirty="0"/>
                    </a:p>
                  </a:txBody>
                  <a:tcPr>
                    <a:lnL w="28575" cap="flat" cmpd="sng" algn="ctr">
                      <a:solidFill>
                        <a:schemeClr val="tx1"/>
                      </a:solidFill>
                      <a:prstDash val="solid"/>
                      <a:round/>
                      <a:headEnd type="none" w="med" len="med"/>
                      <a:tailEnd type="none" w="med" len="med"/>
                    </a:lnL>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620486">
                <a:tc>
                  <a:txBody>
                    <a:bodyPr/>
                    <a:lstStyle/>
                    <a:p>
                      <a:r>
                        <a:rPr lang="en-US" sz="2400" b="1" dirty="0" smtClean="0">
                          <a:solidFill>
                            <a:schemeClr val="bg2"/>
                          </a:solidFill>
                        </a:rPr>
                        <a:t>Path</a:t>
                      </a:r>
                    </a:p>
                  </a:txBody>
                  <a:tcPr>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2000" dirty="0" smtClean="0"/>
                        <a:t>No</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2000" dirty="0" smtClean="0"/>
                        <a:t>Allowed</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2000" dirty="0" smtClean="0"/>
                        <a:t>Allowed</a:t>
                      </a:r>
                      <a:endParaRPr lang="en-US" sz="2000"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620486">
                <a:tc>
                  <a:txBody>
                    <a:bodyPr/>
                    <a:lstStyle/>
                    <a:p>
                      <a:r>
                        <a:rPr lang="en-US" sz="2400" dirty="0" smtClean="0">
                          <a:solidFill>
                            <a:schemeClr val="bg2"/>
                          </a:solidFill>
                        </a:rPr>
                        <a:t>Simple Path</a:t>
                      </a:r>
                      <a:endParaRPr lang="en-US" sz="2400" dirty="0">
                        <a:solidFill>
                          <a:schemeClr val="bg2"/>
                        </a:solidFill>
                      </a:endParaRPr>
                    </a:p>
                  </a:txBody>
                  <a:tcPr>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2000" dirty="0" smtClean="0"/>
                        <a:t>No</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2000" dirty="0" smtClean="0"/>
                        <a:t>No</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2000" dirty="0" smtClean="0"/>
                        <a:t>No</a:t>
                      </a:r>
                      <a:endParaRPr lang="en-US" sz="2000"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620486">
                <a:tc>
                  <a:txBody>
                    <a:bodyPr/>
                    <a:lstStyle/>
                    <a:p>
                      <a:r>
                        <a:rPr lang="en-US" sz="2400" dirty="0" smtClean="0">
                          <a:solidFill>
                            <a:schemeClr val="bg2"/>
                          </a:solidFill>
                        </a:rPr>
                        <a:t>Closed Walk</a:t>
                      </a:r>
                      <a:endParaRPr lang="en-US" sz="2400" dirty="0">
                        <a:solidFill>
                          <a:schemeClr val="bg2"/>
                        </a:solidFill>
                      </a:endParaRPr>
                    </a:p>
                  </a:txBody>
                  <a:tcPr>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2000" dirty="0" smtClean="0"/>
                        <a:t>Allowed</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2000" dirty="0" smtClean="0"/>
                        <a:t>Allowed</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2000" dirty="0" smtClean="0"/>
                        <a:t>Yes</a:t>
                      </a:r>
                      <a:endParaRPr lang="en-US" sz="2000"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620486">
                <a:tc>
                  <a:txBody>
                    <a:bodyPr/>
                    <a:lstStyle/>
                    <a:p>
                      <a:r>
                        <a:rPr lang="en-US" sz="2400" dirty="0" smtClean="0">
                          <a:solidFill>
                            <a:schemeClr val="bg2"/>
                          </a:solidFill>
                        </a:rPr>
                        <a:t>Circuit</a:t>
                      </a:r>
                      <a:endParaRPr lang="en-US" sz="2400" dirty="0">
                        <a:solidFill>
                          <a:schemeClr val="bg2"/>
                        </a:solidFill>
                      </a:endParaRPr>
                    </a:p>
                  </a:txBody>
                  <a:tcPr>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en-US" sz="2000" dirty="0" smtClean="0"/>
                        <a:t>No</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2000" dirty="0" smtClean="0"/>
                        <a:t>Allowed</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en-US" sz="2000" dirty="0" smtClean="0"/>
                        <a:t>Yes</a:t>
                      </a:r>
                      <a:endParaRPr lang="en-US" sz="2000"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620486">
                <a:tc>
                  <a:txBody>
                    <a:bodyPr/>
                    <a:lstStyle/>
                    <a:p>
                      <a:r>
                        <a:rPr lang="en-US" sz="2400" dirty="0" smtClean="0">
                          <a:solidFill>
                            <a:schemeClr val="bg2"/>
                          </a:solidFill>
                        </a:rPr>
                        <a:t>Simple Circuit</a:t>
                      </a:r>
                      <a:endParaRPr lang="en-US" sz="2400" dirty="0">
                        <a:solidFill>
                          <a:schemeClr val="bg2"/>
                        </a:solidFill>
                      </a:endParaRPr>
                    </a:p>
                  </a:txBody>
                  <a:tcPr>
                    <a:lnL w="28575" cap="flat" cmpd="sng" algn="ctr">
                      <a:no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tcPr>
                </a:tc>
                <a:tc>
                  <a:txBody>
                    <a:bodyPr/>
                    <a:lstStyle/>
                    <a:p>
                      <a:pPr algn="ctr"/>
                      <a:r>
                        <a:rPr lang="en-US" sz="2000" dirty="0" smtClean="0"/>
                        <a:t>No</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ctr"/>
                      <a:r>
                        <a:rPr lang="en-US" sz="2000" dirty="0" smtClean="0"/>
                        <a:t>First</a:t>
                      </a:r>
                      <a:r>
                        <a:rPr lang="en-US" sz="2000" baseline="0" dirty="0" smtClean="0"/>
                        <a:t> and Last Only</a:t>
                      </a:r>
                      <a:endParaRPr lang="en-US" sz="2000"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ctr"/>
                      <a:r>
                        <a:rPr lang="en-US" sz="2000" dirty="0" smtClean="0"/>
                        <a:t>Yes</a:t>
                      </a:r>
                      <a:endParaRPr lang="en-US" sz="2000"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Euler Circuits and Paths</a:t>
            </a:r>
            <a:endParaRPr lang="en-US" dirty="0"/>
          </a:p>
        </p:txBody>
      </p:sp>
      <p:sp>
        <p:nvSpPr>
          <p:cNvPr id="3" name="Content Placeholder 2"/>
          <p:cNvSpPr>
            <a:spLocks noGrp="1"/>
          </p:cNvSpPr>
          <p:nvPr>
            <p:ph idx="1"/>
          </p:nvPr>
        </p:nvSpPr>
        <p:spPr>
          <a:xfrm>
            <a:off x="457200" y="1371600"/>
            <a:ext cx="8229600" cy="5105400"/>
          </a:xfrm>
        </p:spPr>
        <p:txBody>
          <a:bodyPr>
            <a:normAutofit fontScale="77500" lnSpcReduction="20000"/>
          </a:bodyPr>
          <a:lstStyle/>
          <a:p>
            <a:r>
              <a:rPr lang="en-US" dirty="0" smtClean="0"/>
              <a:t>An </a:t>
            </a:r>
            <a:r>
              <a:rPr lang="en-US" b="1" dirty="0" smtClean="0"/>
              <a:t>Euler Circuit </a:t>
            </a:r>
            <a:r>
              <a:rPr lang="en-US" dirty="0" smtClean="0"/>
              <a:t>for graph </a:t>
            </a:r>
            <a:r>
              <a:rPr lang="en-US" i="1" dirty="0" smtClean="0"/>
              <a:t>G</a:t>
            </a:r>
            <a:r>
              <a:rPr lang="en-US" dirty="0" smtClean="0"/>
              <a:t> is a circuit that contains every vertex and every edge of </a:t>
            </a:r>
            <a:r>
              <a:rPr lang="en-US" i="1" dirty="0" smtClean="0"/>
              <a:t>G</a:t>
            </a:r>
            <a:r>
              <a:rPr lang="en-US" dirty="0" smtClean="0"/>
              <a:t>.</a:t>
            </a:r>
          </a:p>
          <a:p>
            <a:r>
              <a:rPr lang="en-US" dirty="0" smtClean="0"/>
              <a:t>If a graph has an Euler circuit, then every vertex of that graph has an even degree. </a:t>
            </a:r>
          </a:p>
          <a:p>
            <a:r>
              <a:rPr lang="en-US" dirty="0" smtClean="0"/>
              <a:t>If any vertex of a graph has an odd degree then that graph does not have an Euler circuit.</a:t>
            </a:r>
          </a:p>
          <a:p>
            <a:r>
              <a:rPr lang="en-US" dirty="0" smtClean="0"/>
              <a:t>If every vertex of a nonempty graph has an even degree and if the graph is connected then the graph has an Euler circuit.</a:t>
            </a:r>
          </a:p>
          <a:p>
            <a:r>
              <a:rPr lang="en-US" dirty="0" smtClean="0"/>
              <a:t>An </a:t>
            </a:r>
            <a:r>
              <a:rPr lang="en-US" b="1" dirty="0" smtClean="0"/>
              <a:t>Euler Path from </a:t>
            </a:r>
            <a:r>
              <a:rPr lang="en-US" b="1" i="1" dirty="0" smtClean="0"/>
              <a:t>v </a:t>
            </a:r>
            <a:r>
              <a:rPr lang="en-US" b="1" dirty="0" smtClean="0"/>
              <a:t>to </a:t>
            </a:r>
            <a:r>
              <a:rPr lang="en-US" b="1" i="1" dirty="0" smtClean="0"/>
              <a:t>w</a:t>
            </a:r>
            <a:r>
              <a:rPr lang="en-US" dirty="0" smtClean="0"/>
              <a:t> for graph </a:t>
            </a:r>
            <a:r>
              <a:rPr lang="en-US" i="1" dirty="0" smtClean="0"/>
              <a:t>G</a:t>
            </a:r>
            <a:r>
              <a:rPr lang="en-US" dirty="0" smtClean="0"/>
              <a:t> is a path from </a:t>
            </a:r>
            <a:r>
              <a:rPr lang="en-US" i="1" dirty="0" smtClean="0"/>
              <a:t>v </a:t>
            </a:r>
            <a:r>
              <a:rPr lang="en-US" dirty="0" smtClean="0"/>
              <a:t>to </a:t>
            </a:r>
            <a:r>
              <a:rPr lang="en-US" i="1" dirty="0" smtClean="0"/>
              <a:t>w</a:t>
            </a:r>
            <a:r>
              <a:rPr lang="en-US" dirty="0" smtClean="0"/>
              <a:t> that passes through every vertex at least once, and traverses every edge exactly once.</a:t>
            </a:r>
          </a:p>
          <a:p>
            <a:r>
              <a:rPr lang="en-US" dirty="0" smtClean="0"/>
              <a:t>There is an Euler path from </a:t>
            </a:r>
            <a:r>
              <a:rPr lang="en-US" i="1" dirty="0" smtClean="0"/>
              <a:t>v</a:t>
            </a:r>
            <a:r>
              <a:rPr lang="en-US" dirty="0" smtClean="0"/>
              <a:t> to </a:t>
            </a:r>
            <a:r>
              <a:rPr lang="en-US" i="1" dirty="0" smtClean="0"/>
              <a:t>w </a:t>
            </a:r>
            <a:r>
              <a:rPr lang="en-US" dirty="0" smtClean="0"/>
              <a:t>if, and only if, </a:t>
            </a:r>
            <a:r>
              <a:rPr lang="en-US" i="1" dirty="0" smtClean="0"/>
              <a:t>v </a:t>
            </a:r>
            <a:r>
              <a:rPr lang="en-US" dirty="0" smtClean="0"/>
              <a:t>and </a:t>
            </a:r>
            <a:r>
              <a:rPr lang="en-US" i="1" dirty="0" smtClean="0"/>
              <a:t>w </a:t>
            </a:r>
            <a:r>
              <a:rPr lang="en-US" dirty="0" smtClean="0"/>
              <a:t>have both even or odd degrees, and all other vertices of </a:t>
            </a:r>
            <a:r>
              <a:rPr lang="en-US" i="1" dirty="0" smtClean="0"/>
              <a:t>G</a:t>
            </a:r>
            <a:r>
              <a:rPr lang="en-US" dirty="0" smtClean="0"/>
              <a:t> have an even degree.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of an Euler Path </a:t>
            </a:r>
            <a:endParaRPr lang="en-US" dirty="0"/>
          </a:p>
        </p:txBody>
      </p:sp>
      <p:pic>
        <p:nvPicPr>
          <p:cNvPr id="1026" name="Picture 2"/>
          <p:cNvPicPr>
            <a:picLocks noChangeAspect="1" noChangeArrowheads="1"/>
          </p:cNvPicPr>
          <p:nvPr/>
        </p:nvPicPr>
        <p:blipFill>
          <a:blip r:embed="rId2"/>
          <a:srcRect/>
          <a:stretch>
            <a:fillRect/>
          </a:stretch>
        </p:blipFill>
        <p:spPr bwMode="auto">
          <a:xfrm>
            <a:off x="685800" y="1371600"/>
            <a:ext cx="3238500" cy="2590800"/>
          </a:xfrm>
          <a:prstGeom prst="rect">
            <a:avLst/>
          </a:prstGeom>
          <a:noFill/>
          <a:ln w="9525">
            <a:noFill/>
            <a:miter lim="800000"/>
            <a:headEnd/>
            <a:tailEnd/>
          </a:ln>
          <a:effectLst/>
        </p:spPr>
      </p:pic>
      <p:sp>
        <p:nvSpPr>
          <p:cNvPr id="6" name="TextBox 5"/>
          <p:cNvSpPr txBox="1"/>
          <p:nvPr/>
        </p:nvSpPr>
        <p:spPr>
          <a:xfrm>
            <a:off x="3962400" y="1447800"/>
            <a:ext cx="4495800" cy="923330"/>
          </a:xfrm>
          <a:prstGeom prst="rect">
            <a:avLst/>
          </a:prstGeom>
          <a:noFill/>
        </p:spPr>
        <p:txBody>
          <a:bodyPr wrap="square" rtlCol="0">
            <a:spAutoFit/>
          </a:bodyPr>
          <a:lstStyle/>
          <a:p>
            <a:r>
              <a:rPr lang="en-US" dirty="0" smtClean="0"/>
              <a:t>The most famous Euler Circuit was that of the 7 bridges of </a:t>
            </a:r>
            <a:r>
              <a:rPr lang="en-US" dirty="0" err="1" smtClean="0"/>
              <a:t>Königsberg</a:t>
            </a:r>
            <a:r>
              <a:rPr lang="en-US" dirty="0" smtClean="0"/>
              <a:t>. This was when Euler created the field of graph theory.</a:t>
            </a:r>
            <a:endParaRPr lang="en-US" dirty="0"/>
          </a:p>
        </p:txBody>
      </p:sp>
      <p:sp>
        <p:nvSpPr>
          <p:cNvPr id="7" name="TextBox 6"/>
          <p:cNvSpPr txBox="1"/>
          <p:nvPr/>
        </p:nvSpPr>
        <p:spPr>
          <a:xfrm>
            <a:off x="3962400" y="2362200"/>
            <a:ext cx="4343400" cy="1754326"/>
          </a:xfrm>
          <a:prstGeom prst="rect">
            <a:avLst/>
          </a:prstGeom>
          <a:noFill/>
        </p:spPr>
        <p:txBody>
          <a:bodyPr wrap="square" rtlCol="0">
            <a:spAutoFit/>
          </a:bodyPr>
          <a:lstStyle/>
          <a:p>
            <a:r>
              <a:rPr lang="en-US" dirty="0" smtClean="0"/>
              <a:t>This problem is described as follows:</a:t>
            </a:r>
          </a:p>
          <a:p>
            <a:r>
              <a:rPr lang="en-US" dirty="0" smtClean="0"/>
              <a:t>You must find a walk through the city that crossed each bridge once and only once. The islands could not be reached by any route other than bridges, and each bridge must be crossed completely every time.</a:t>
            </a:r>
            <a:endParaRPr lang="en-US" dirty="0"/>
          </a:p>
        </p:txBody>
      </p:sp>
      <p:pic>
        <p:nvPicPr>
          <p:cNvPr id="9" name="Picture 8" descr="Konigsburg_graph.svg.png"/>
          <p:cNvPicPr>
            <a:picLocks noChangeAspect="1"/>
          </p:cNvPicPr>
          <p:nvPr/>
        </p:nvPicPr>
        <p:blipFill>
          <a:blip r:embed="rId3"/>
          <a:stretch>
            <a:fillRect/>
          </a:stretch>
        </p:blipFill>
        <p:spPr>
          <a:xfrm>
            <a:off x="838200" y="4114800"/>
            <a:ext cx="2819400" cy="2255520"/>
          </a:xfrm>
          <a:prstGeom prst="rect">
            <a:avLst/>
          </a:prstGeom>
        </p:spPr>
      </p:pic>
      <p:sp>
        <p:nvSpPr>
          <p:cNvPr id="10" name="TextBox 9"/>
          <p:cNvSpPr txBox="1"/>
          <p:nvPr/>
        </p:nvSpPr>
        <p:spPr>
          <a:xfrm>
            <a:off x="3886200" y="4876800"/>
            <a:ext cx="4648200" cy="1200329"/>
          </a:xfrm>
          <a:prstGeom prst="rect">
            <a:avLst/>
          </a:prstGeom>
          <a:noFill/>
        </p:spPr>
        <p:txBody>
          <a:bodyPr wrap="square" rtlCol="0">
            <a:spAutoFit/>
          </a:bodyPr>
          <a:lstStyle/>
          <a:p>
            <a:r>
              <a:rPr lang="en-US" dirty="0" smtClean="0"/>
              <a:t>Euler simplified the problem into this graphical representation. This graph makes it clear that all 4 vertices have odd degrees. This makes it impossible for an Euler path to be created.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Hamiltonian Circuits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 </a:t>
            </a:r>
            <a:r>
              <a:rPr lang="en-US" b="1" dirty="0" smtClean="0"/>
              <a:t>Hamiltonian circuit</a:t>
            </a:r>
            <a:r>
              <a:rPr lang="en-US" dirty="0" smtClean="0"/>
              <a:t> for graph </a:t>
            </a:r>
            <a:r>
              <a:rPr lang="en-US" i="1" dirty="0" smtClean="0"/>
              <a:t>G</a:t>
            </a:r>
            <a:r>
              <a:rPr lang="en-US" dirty="0" smtClean="0"/>
              <a:t> is a simple circuit that includes every vertex of </a:t>
            </a:r>
            <a:r>
              <a:rPr lang="en-US" i="1" dirty="0" smtClean="0"/>
              <a:t>G</a:t>
            </a:r>
            <a:r>
              <a:rPr lang="en-US" dirty="0" smtClean="0"/>
              <a:t>. </a:t>
            </a:r>
          </a:p>
          <a:p>
            <a:r>
              <a:rPr lang="en-US" dirty="0" smtClean="0"/>
              <a:t>Note that edges can be omitted, and often are in the optimal solution.</a:t>
            </a:r>
          </a:p>
          <a:p>
            <a:r>
              <a:rPr lang="en-US" dirty="0" smtClean="0"/>
              <a:t>If graph </a:t>
            </a:r>
            <a:r>
              <a:rPr lang="en-US" i="1" dirty="0" smtClean="0"/>
              <a:t>G</a:t>
            </a:r>
            <a:r>
              <a:rPr lang="en-US" dirty="0" smtClean="0"/>
              <a:t> has a nontrivial Hamiltonian circuit, then </a:t>
            </a:r>
            <a:r>
              <a:rPr lang="en-US" i="1" dirty="0" smtClean="0"/>
              <a:t>G </a:t>
            </a:r>
            <a:r>
              <a:rPr lang="en-US" dirty="0" smtClean="0"/>
              <a:t>has a </a:t>
            </a:r>
            <a:r>
              <a:rPr lang="en-US" dirty="0" err="1" smtClean="0"/>
              <a:t>subgraph</a:t>
            </a:r>
            <a:r>
              <a:rPr lang="en-US" dirty="0" smtClean="0"/>
              <a:t> </a:t>
            </a:r>
            <a:r>
              <a:rPr lang="en-US" i="1" dirty="0" smtClean="0"/>
              <a:t>H</a:t>
            </a:r>
            <a:r>
              <a:rPr lang="en-US" dirty="0" smtClean="0"/>
              <a:t> with the following properties:</a:t>
            </a:r>
          </a:p>
          <a:p>
            <a:pPr marL="971550" lvl="1" indent="-457200">
              <a:buFont typeface="+mj-lt"/>
              <a:buAutoNum type="arabicPeriod"/>
            </a:pPr>
            <a:r>
              <a:rPr lang="en-US" i="1" dirty="0" smtClean="0"/>
              <a:t>H </a:t>
            </a:r>
            <a:r>
              <a:rPr lang="en-US" dirty="0" smtClean="0"/>
              <a:t>contains every vertex of </a:t>
            </a:r>
            <a:r>
              <a:rPr lang="en-US" i="1" dirty="0" smtClean="0"/>
              <a:t>G.</a:t>
            </a:r>
          </a:p>
          <a:p>
            <a:pPr marL="971550" lvl="1" indent="-457200">
              <a:buFont typeface="+mj-lt"/>
              <a:buAutoNum type="arabicPeriod"/>
            </a:pPr>
            <a:r>
              <a:rPr lang="en-US" i="1" dirty="0" smtClean="0"/>
              <a:t>H </a:t>
            </a:r>
            <a:r>
              <a:rPr lang="en-US" dirty="0" smtClean="0"/>
              <a:t>is connected.</a:t>
            </a:r>
          </a:p>
          <a:p>
            <a:pPr marL="971550" lvl="1" indent="-457200">
              <a:buFont typeface="+mj-lt"/>
              <a:buAutoNum type="arabicPeriod"/>
            </a:pPr>
            <a:r>
              <a:rPr lang="en-US" i="1" dirty="0" smtClean="0"/>
              <a:t>H </a:t>
            </a:r>
            <a:r>
              <a:rPr lang="en-US" dirty="0" smtClean="0"/>
              <a:t>has the same number of edges and vertices.</a:t>
            </a:r>
          </a:p>
          <a:p>
            <a:pPr marL="971550" lvl="1" indent="-457200">
              <a:buFont typeface="+mj-lt"/>
              <a:buAutoNum type="arabicPeriod"/>
            </a:pPr>
            <a:r>
              <a:rPr lang="en-US" dirty="0" smtClean="0"/>
              <a:t>Every vertex of </a:t>
            </a:r>
            <a:r>
              <a:rPr lang="en-US" i="1" dirty="0" smtClean="0"/>
              <a:t>H</a:t>
            </a:r>
            <a:r>
              <a:rPr lang="en-US" dirty="0" smtClean="0"/>
              <a:t> has degree 2.</a:t>
            </a:r>
          </a:p>
          <a:p>
            <a:pPr marL="571500" indent="-457200"/>
            <a:r>
              <a:rPr lang="en-US" dirty="0" smtClean="0"/>
              <a:t>Therefore, if graph </a:t>
            </a:r>
            <a:r>
              <a:rPr lang="en-US" i="1" dirty="0" smtClean="0"/>
              <a:t>G</a:t>
            </a:r>
            <a:r>
              <a:rPr lang="en-US" dirty="0" smtClean="0"/>
              <a:t> does not have a </a:t>
            </a:r>
            <a:r>
              <a:rPr lang="en-US" dirty="0" err="1" smtClean="0"/>
              <a:t>subgraph</a:t>
            </a:r>
            <a:r>
              <a:rPr lang="en-US" dirty="0" smtClean="0"/>
              <a:t> </a:t>
            </a:r>
            <a:r>
              <a:rPr lang="en-US" i="1" dirty="0" smtClean="0"/>
              <a:t>H </a:t>
            </a:r>
            <a:r>
              <a:rPr lang="en-US" dirty="0" smtClean="0"/>
              <a:t>with those properties, then graph </a:t>
            </a:r>
            <a:r>
              <a:rPr lang="en-US" i="1" dirty="0" smtClean="0"/>
              <a:t>G</a:t>
            </a:r>
            <a:r>
              <a:rPr lang="en-US" dirty="0" smtClean="0"/>
              <a:t> does not have a Hamiltonian circuit.</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raveling salesman.jpg"/>
          <p:cNvPicPr>
            <a:picLocks noGrp="1" noChangeAspect="1"/>
          </p:cNvPicPr>
          <p:nvPr>
            <p:ph idx="1"/>
          </p:nvPr>
        </p:nvPicPr>
        <p:blipFill>
          <a:blip r:embed="rId2"/>
          <a:srcRect l="13513" t="21035" r="21622" b="27881"/>
          <a:stretch>
            <a:fillRect/>
          </a:stretch>
        </p:blipFill>
        <p:spPr>
          <a:xfrm>
            <a:off x="4343400" y="1371600"/>
            <a:ext cx="4800600" cy="3657600"/>
          </a:xfrm>
        </p:spPr>
      </p:pic>
      <p:sp>
        <p:nvSpPr>
          <p:cNvPr id="2" name="Title 1"/>
          <p:cNvSpPr>
            <a:spLocks noGrp="1"/>
          </p:cNvSpPr>
          <p:nvPr>
            <p:ph type="title"/>
          </p:nvPr>
        </p:nvSpPr>
        <p:spPr/>
        <p:txBody>
          <a:bodyPr>
            <a:normAutofit fontScale="90000"/>
          </a:bodyPr>
          <a:lstStyle/>
          <a:p>
            <a:r>
              <a:rPr lang="en-US" dirty="0" smtClean="0"/>
              <a:t>Application of Hamiltonian Circuits: The Traveling Salesman Problem</a:t>
            </a:r>
            <a:endParaRPr lang="en-US" dirty="0"/>
          </a:p>
        </p:txBody>
      </p:sp>
      <p:sp>
        <p:nvSpPr>
          <p:cNvPr id="5" name="TextBox 4"/>
          <p:cNvSpPr txBox="1"/>
          <p:nvPr/>
        </p:nvSpPr>
        <p:spPr>
          <a:xfrm>
            <a:off x="533400" y="1600200"/>
            <a:ext cx="4572000" cy="1200329"/>
          </a:xfrm>
          <a:prstGeom prst="rect">
            <a:avLst/>
          </a:prstGeom>
          <a:noFill/>
        </p:spPr>
        <p:txBody>
          <a:bodyPr wrap="square" rtlCol="0">
            <a:spAutoFit/>
          </a:bodyPr>
          <a:lstStyle/>
          <a:p>
            <a:r>
              <a:rPr lang="en-US" dirty="0" smtClean="0"/>
              <a:t>In the </a:t>
            </a:r>
            <a:r>
              <a:rPr lang="en-US" b="1" dirty="0" smtClean="0"/>
              <a:t>Traveling Salesman Problem</a:t>
            </a:r>
            <a:r>
              <a:rPr lang="en-US" b="1" i="1" dirty="0" smtClean="0"/>
              <a:t> </a:t>
            </a:r>
            <a:r>
              <a:rPr lang="en-US" dirty="0" smtClean="0"/>
              <a:t>you must visit each city exactly once, starting and ending in city </a:t>
            </a:r>
            <a:r>
              <a:rPr lang="en-US" i="1" dirty="0" smtClean="0"/>
              <a:t>A. </a:t>
            </a:r>
            <a:r>
              <a:rPr lang="en-US" dirty="0" smtClean="0"/>
              <a:t>Which route can you take to minimize the total distance traveled?</a:t>
            </a:r>
            <a:endParaRPr lang="en-US" dirty="0"/>
          </a:p>
        </p:txBody>
      </p:sp>
      <p:sp>
        <p:nvSpPr>
          <p:cNvPr id="6" name="TextBox 5"/>
          <p:cNvSpPr txBox="1"/>
          <p:nvPr/>
        </p:nvSpPr>
        <p:spPr>
          <a:xfrm>
            <a:off x="533400" y="2971800"/>
            <a:ext cx="3581400" cy="923330"/>
          </a:xfrm>
          <a:prstGeom prst="rect">
            <a:avLst/>
          </a:prstGeom>
          <a:noFill/>
        </p:spPr>
        <p:txBody>
          <a:bodyPr wrap="square" rtlCol="0">
            <a:spAutoFit/>
          </a:bodyPr>
          <a:lstStyle/>
          <a:p>
            <a:r>
              <a:rPr lang="en-US" dirty="0" smtClean="0"/>
              <a:t>This problem can be solved by writing all of the possible Hamiltonian Circuits:</a:t>
            </a:r>
            <a:endParaRPr lang="en-US" dirty="0"/>
          </a:p>
        </p:txBody>
      </p:sp>
      <p:graphicFrame>
        <p:nvGraphicFramePr>
          <p:cNvPr id="7" name="Table 6"/>
          <p:cNvGraphicFramePr>
            <a:graphicFrameLocks noGrp="1"/>
          </p:cNvGraphicFramePr>
          <p:nvPr/>
        </p:nvGraphicFramePr>
        <p:xfrm>
          <a:off x="152400" y="3962400"/>
          <a:ext cx="4038600" cy="2590800"/>
        </p:xfrm>
        <a:graphic>
          <a:graphicData uri="http://schemas.openxmlformats.org/drawingml/2006/table">
            <a:tbl>
              <a:tblPr firstRow="1" bandRow="1">
                <a:tableStyleId>{5C22544A-7EE6-4342-B048-85BDC9FD1C3A}</a:tableStyleId>
              </a:tblPr>
              <a:tblGrid>
                <a:gridCol w="1047045"/>
                <a:gridCol w="2991555"/>
              </a:tblGrid>
              <a:tr h="370840">
                <a:tc>
                  <a:txBody>
                    <a:bodyPr/>
                    <a:lstStyle/>
                    <a:p>
                      <a:r>
                        <a:rPr lang="en-US" dirty="0" smtClean="0"/>
                        <a:t>Route</a:t>
                      </a:r>
                      <a:endParaRPr lang="en-US" dirty="0"/>
                    </a:p>
                  </a:txBody>
                  <a:tcPr/>
                </a:tc>
                <a:tc>
                  <a:txBody>
                    <a:bodyPr/>
                    <a:lstStyle/>
                    <a:p>
                      <a:r>
                        <a:rPr lang="en-US" dirty="0" smtClean="0"/>
                        <a:t>Total Distance</a:t>
                      </a:r>
                      <a:endParaRPr lang="en-US" dirty="0"/>
                    </a:p>
                  </a:txBody>
                  <a:tcPr/>
                </a:tc>
              </a:tr>
              <a:tr h="370840">
                <a:tc>
                  <a:txBody>
                    <a:bodyPr/>
                    <a:lstStyle/>
                    <a:p>
                      <a:r>
                        <a:rPr lang="en-US" i="1" dirty="0" smtClean="0"/>
                        <a:t>A B C D A</a:t>
                      </a:r>
                      <a:endParaRPr lang="en-US" i="1" dirty="0"/>
                    </a:p>
                  </a:txBody>
                  <a:tcPr/>
                </a:tc>
                <a:tc>
                  <a:txBody>
                    <a:bodyPr/>
                    <a:lstStyle/>
                    <a:p>
                      <a:r>
                        <a:rPr lang="en-US" dirty="0" smtClean="0"/>
                        <a:t>30 + 30 + 25 + 40 = 125</a:t>
                      </a:r>
                      <a:endParaRPr lang="en-US" dirty="0"/>
                    </a:p>
                  </a:txBody>
                  <a:tcPr/>
                </a:tc>
              </a:tr>
              <a:tr h="0">
                <a:tc>
                  <a:txBody>
                    <a:bodyPr/>
                    <a:lstStyle/>
                    <a:p>
                      <a:r>
                        <a:rPr lang="en-US" i="1" dirty="0" smtClean="0"/>
                        <a:t>A B D C A</a:t>
                      </a:r>
                      <a:endParaRPr lang="en-US" i="1" dirty="0"/>
                    </a:p>
                  </a:txBody>
                  <a:tcPr/>
                </a:tc>
                <a:tc>
                  <a:txBody>
                    <a:bodyPr/>
                    <a:lstStyle/>
                    <a:p>
                      <a:r>
                        <a:rPr lang="en-US" dirty="0" smtClean="0"/>
                        <a:t>30 + 35 + 25</a:t>
                      </a:r>
                      <a:r>
                        <a:rPr lang="en-US" baseline="0" dirty="0" smtClean="0"/>
                        <a:t> + 50 = 140</a:t>
                      </a:r>
                      <a:endParaRPr lang="en-US" dirty="0"/>
                    </a:p>
                  </a:txBody>
                  <a:tcPr/>
                </a:tc>
              </a:tr>
              <a:tr h="370840">
                <a:tc>
                  <a:txBody>
                    <a:bodyPr/>
                    <a:lstStyle/>
                    <a:p>
                      <a:r>
                        <a:rPr lang="en-US" i="1" dirty="0" smtClean="0"/>
                        <a:t>A C B D A</a:t>
                      </a:r>
                      <a:endParaRPr lang="en-US" i="1" dirty="0"/>
                    </a:p>
                  </a:txBody>
                  <a:tcPr/>
                </a:tc>
                <a:tc>
                  <a:txBody>
                    <a:bodyPr/>
                    <a:lstStyle/>
                    <a:p>
                      <a:r>
                        <a:rPr lang="en-US" dirty="0" smtClean="0"/>
                        <a:t>50 + 30 + 35 +</a:t>
                      </a:r>
                      <a:r>
                        <a:rPr lang="en-US" baseline="0" dirty="0" smtClean="0"/>
                        <a:t> 40 = 155</a:t>
                      </a:r>
                      <a:endParaRPr lang="en-US" dirty="0"/>
                    </a:p>
                  </a:txBody>
                  <a:tcPr/>
                </a:tc>
              </a:tr>
              <a:tr h="370840">
                <a:tc>
                  <a:txBody>
                    <a:bodyPr/>
                    <a:lstStyle/>
                    <a:p>
                      <a:r>
                        <a:rPr lang="en-US" i="1" dirty="0" smtClean="0"/>
                        <a:t>A C D B A</a:t>
                      </a:r>
                      <a:endParaRPr lang="en-US" i="1" dirty="0"/>
                    </a:p>
                  </a:txBody>
                  <a:tcPr/>
                </a:tc>
                <a:tc>
                  <a:txBody>
                    <a:bodyPr/>
                    <a:lstStyle/>
                    <a:p>
                      <a:r>
                        <a:rPr lang="en-US" dirty="0" smtClean="0"/>
                        <a:t>                                  </a:t>
                      </a:r>
                      <a:r>
                        <a:rPr lang="en-US" baseline="0" dirty="0" smtClean="0"/>
                        <a:t> </a:t>
                      </a:r>
                      <a:r>
                        <a:rPr lang="en-US" dirty="0" smtClean="0"/>
                        <a:t>140</a:t>
                      </a:r>
                      <a:endParaRPr lang="en-US" dirty="0"/>
                    </a:p>
                  </a:txBody>
                  <a:tcPr/>
                </a:tc>
              </a:tr>
              <a:tr h="370840">
                <a:tc>
                  <a:txBody>
                    <a:bodyPr/>
                    <a:lstStyle/>
                    <a:p>
                      <a:r>
                        <a:rPr lang="en-US" i="1" dirty="0" smtClean="0"/>
                        <a:t>A D B C A</a:t>
                      </a:r>
                      <a:endParaRPr lang="en-US" i="1" dirty="0"/>
                    </a:p>
                  </a:txBody>
                  <a:tcPr/>
                </a:tc>
                <a:tc>
                  <a:txBody>
                    <a:bodyPr/>
                    <a:lstStyle/>
                    <a:p>
                      <a:r>
                        <a:rPr lang="en-US" dirty="0" smtClean="0"/>
                        <a:t>                                   155</a:t>
                      </a:r>
                      <a:endParaRPr lang="en-US" dirty="0"/>
                    </a:p>
                  </a:txBody>
                  <a:tcPr/>
                </a:tc>
              </a:tr>
              <a:tr h="370840">
                <a:tc>
                  <a:txBody>
                    <a:bodyPr/>
                    <a:lstStyle/>
                    <a:p>
                      <a:r>
                        <a:rPr lang="en-US" i="1" dirty="0" smtClean="0"/>
                        <a:t>A D C B A</a:t>
                      </a:r>
                      <a:endParaRPr lang="en-US" i="1" dirty="0"/>
                    </a:p>
                  </a:txBody>
                  <a:tcPr/>
                </a:tc>
                <a:tc>
                  <a:txBody>
                    <a:bodyPr/>
                    <a:lstStyle/>
                    <a:p>
                      <a:r>
                        <a:rPr lang="en-US" dirty="0" smtClean="0"/>
                        <a:t>                                   125</a:t>
                      </a:r>
                      <a:endParaRPr lang="en-US" dirty="0"/>
                    </a:p>
                  </a:txBody>
                  <a:tcPr/>
                </a:tc>
              </a:tr>
            </a:tbl>
          </a:graphicData>
        </a:graphic>
      </p:graphicFrame>
      <p:sp>
        <p:nvSpPr>
          <p:cNvPr id="8" name="TextBox 7"/>
          <p:cNvSpPr txBox="1"/>
          <p:nvPr/>
        </p:nvSpPr>
        <p:spPr>
          <a:xfrm>
            <a:off x="4648200" y="5257800"/>
            <a:ext cx="3810000" cy="923330"/>
          </a:xfrm>
          <a:prstGeom prst="rect">
            <a:avLst/>
          </a:prstGeom>
          <a:noFill/>
        </p:spPr>
        <p:txBody>
          <a:bodyPr wrap="square" rtlCol="0">
            <a:spAutoFit/>
          </a:bodyPr>
          <a:lstStyle/>
          <a:p>
            <a:r>
              <a:rPr lang="en-US" dirty="0" smtClean="0"/>
              <a:t>Thus either route </a:t>
            </a:r>
            <a:r>
              <a:rPr lang="en-US" i="1" dirty="0" smtClean="0"/>
              <a:t>A B C D A</a:t>
            </a:r>
            <a:r>
              <a:rPr lang="en-US" dirty="0" smtClean="0"/>
              <a:t> or route    </a:t>
            </a:r>
            <a:r>
              <a:rPr lang="en-US" i="1" dirty="0" smtClean="0"/>
              <a:t>A D C B A </a:t>
            </a:r>
            <a:r>
              <a:rPr lang="en-US" dirty="0" smtClean="0"/>
              <a:t>gives a minimum total distance of 125.</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NP-Complete Problems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general traveling salesman problem involves finding a Hamiltonian circuit to minimize the total distance traveled for a graph with </a:t>
            </a:r>
            <a:r>
              <a:rPr lang="en-US" i="1" dirty="0" smtClean="0"/>
              <a:t>n </a:t>
            </a:r>
            <a:r>
              <a:rPr lang="en-US" dirty="0" smtClean="0"/>
              <a:t>vertices in which each edge is marked with a distance.</a:t>
            </a:r>
          </a:p>
          <a:p>
            <a:r>
              <a:rPr lang="en-US" dirty="0" smtClean="0"/>
              <a:t>One way to solve it is the method used above; that of listing out all possible circuits.</a:t>
            </a:r>
          </a:p>
          <a:p>
            <a:r>
              <a:rPr lang="en-US" dirty="0" smtClean="0"/>
              <a:t>This becomes impossible with larger graphs, though:</a:t>
            </a:r>
          </a:p>
          <a:p>
            <a:pPr lvl="1"/>
            <a:r>
              <a:rPr lang="en-US" dirty="0" smtClean="0"/>
              <a:t>For a complete graph with 30 vertices, there would be 29! = 8.84 x 10</a:t>
            </a:r>
            <a:r>
              <a:rPr lang="en-US" baseline="30000" dirty="0" smtClean="0"/>
              <a:t>30</a:t>
            </a:r>
            <a:r>
              <a:rPr lang="en-US" dirty="0" smtClean="0"/>
              <a:t> different circuits.</a:t>
            </a:r>
          </a:p>
          <a:p>
            <a:pPr lvl="1"/>
            <a:r>
              <a:rPr lang="en-US" dirty="0" smtClean="0"/>
              <a:t>Even if a circuit could be found and computed in 1 nanosecond, it would still take 2.8 x 10</a:t>
            </a:r>
            <a:r>
              <a:rPr lang="en-US" baseline="30000" dirty="0" smtClean="0"/>
              <a:t>14</a:t>
            </a:r>
            <a:r>
              <a:rPr lang="en-US" dirty="0" smtClean="0"/>
              <a:t> years to finish the computation.</a:t>
            </a:r>
          </a:p>
          <a:p>
            <a:r>
              <a:rPr lang="en-US" dirty="0" smtClean="0"/>
              <a:t>This problem is an example of an NP-complete problem – a set of problems that take a very long time to solve, but have answers that can be verified quickly.</a:t>
            </a:r>
          </a:p>
          <a:p>
            <a:r>
              <a:rPr lang="en-US" dirty="0" smtClean="0"/>
              <a:t>However, there are efficient algorithms that find “pretty good” solutions in a reasonable amount of time.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6248400" y="1600200"/>
            <a:ext cx="2800350" cy="2619375"/>
          </a:xfrm>
          <a:prstGeom prst="rect">
            <a:avLst/>
          </a:prstGeom>
          <a:noFill/>
          <a:ln w="9525">
            <a:noFill/>
            <a:miter lim="800000"/>
            <a:headEnd/>
            <a:tailEnd/>
          </a:ln>
          <a:effectLst/>
        </p:spPr>
      </p:pic>
      <p:sp>
        <p:nvSpPr>
          <p:cNvPr id="2" name="Title 1"/>
          <p:cNvSpPr>
            <a:spLocks noGrp="1"/>
          </p:cNvSpPr>
          <p:nvPr>
            <p:ph type="title"/>
          </p:nvPr>
        </p:nvSpPr>
        <p:spPr/>
        <p:txBody>
          <a:bodyPr>
            <a:normAutofit/>
          </a:bodyPr>
          <a:lstStyle/>
          <a:p>
            <a:r>
              <a:rPr lang="en-US" dirty="0" smtClean="0"/>
              <a:t>Finding the Shortest Path</a:t>
            </a:r>
            <a:endParaRPr lang="en-US" dirty="0"/>
          </a:p>
        </p:txBody>
      </p:sp>
      <p:sp>
        <p:nvSpPr>
          <p:cNvPr id="3" name="Content Placeholder 2"/>
          <p:cNvSpPr>
            <a:spLocks noGrp="1"/>
          </p:cNvSpPr>
          <p:nvPr>
            <p:ph idx="1"/>
          </p:nvPr>
        </p:nvSpPr>
        <p:spPr>
          <a:xfrm>
            <a:off x="457200" y="1600200"/>
            <a:ext cx="6019800" cy="4525963"/>
          </a:xfrm>
        </p:spPr>
        <p:txBody>
          <a:bodyPr>
            <a:normAutofit lnSpcReduction="10000"/>
          </a:bodyPr>
          <a:lstStyle/>
          <a:p>
            <a:r>
              <a:rPr lang="en-US" dirty="0" smtClean="0"/>
              <a:t>Edges on graphs can be given weights representing the cost to travel from one vertex to another.</a:t>
            </a:r>
          </a:p>
          <a:p>
            <a:r>
              <a:rPr lang="en-US" dirty="0" smtClean="0"/>
              <a:t>There are a number of algorithms to find the shortest path on a weighted graph, the most notable of which is </a:t>
            </a:r>
            <a:r>
              <a:rPr lang="en-US" i="1" dirty="0" smtClean="0"/>
              <a:t>Dijkstra’s algorithm</a:t>
            </a:r>
            <a:r>
              <a:rPr lang="en-US" dirty="0" smtClean="0"/>
              <a: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Dijkstra’s Algorithm</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goal of this algorithm is to find the shortest path between two vertices on a graph.</a:t>
            </a:r>
          </a:p>
          <a:p>
            <a:r>
              <a:rPr lang="en-US" dirty="0" smtClean="0"/>
              <a:t>Once the distance from the start point to a vertex has been calculated, that vertex is considered </a:t>
            </a:r>
            <a:r>
              <a:rPr lang="en-US" i="1" dirty="0" smtClean="0"/>
              <a:t>marked</a:t>
            </a:r>
            <a:r>
              <a:rPr lang="en-US" dirty="0" smtClean="0"/>
              <a:t>. </a:t>
            </a:r>
          </a:p>
          <a:p>
            <a:r>
              <a:rPr lang="en-US" dirty="0" smtClean="0"/>
              <a:t>For the current node it will consider all adjacent unmarked nodes and determine their distance from the initial node.</a:t>
            </a:r>
          </a:p>
          <a:p>
            <a:r>
              <a:rPr lang="en-US" dirty="0" smtClean="0"/>
              <a:t>If it is less than the previously recorded distance, overwrite it.</a:t>
            </a:r>
          </a:p>
          <a:p>
            <a:r>
              <a:rPr lang="en-US" dirty="0" smtClean="0"/>
              <a:t>Once all adjacent nodes have been considered the current node is marked and the algorithm continues to the next node with the shortest distance.</a:t>
            </a:r>
          </a:p>
          <a:p>
            <a:r>
              <a:rPr lang="en-US" dirty="0" smtClean="0"/>
              <a:t>This process repeats until the terminal vertex has been found.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Dijkstra’s Algorithm</a:t>
            </a:r>
            <a:endParaRPr lang="en-US" dirty="0"/>
          </a:p>
        </p:txBody>
      </p:sp>
      <p:pic>
        <p:nvPicPr>
          <p:cNvPr id="13" name="Content Placeholder 12" descr="Dijksta_Anim.gif"/>
          <p:cNvPicPr>
            <a:picLocks noGrp="1" noChangeAspect="1"/>
          </p:cNvPicPr>
          <p:nvPr>
            <p:ph idx="1"/>
          </p:nvPr>
        </p:nvPicPr>
        <p:blipFill>
          <a:blip r:embed="rId2"/>
          <a:stretch>
            <a:fillRect/>
          </a:stretch>
        </p:blipFill>
        <p:spPr>
          <a:xfrm>
            <a:off x="1987035" y="1676400"/>
            <a:ext cx="5404365" cy="4239466"/>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Trees</a:t>
            </a:r>
            <a:endParaRPr lang="en-US" dirty="0"/>
          </a:p>
        </p:txBody>
      </p:sp>
      <p:sp>
        <p:nvSpPr>
          <p:cNvPr id="3" name="Content Placeholder 2"/>
          <p:cNvSpPr>
            <a:spLocks noGrp="1"/>
          </p:cNvSpPr>
          <p:nvPr>
            <p:ph idx="1"/>
          </p:nvPr>
        </p:nvSpPr>
        <p:spPr>
          <a:xfrm>
            <a:off x="457200" y="1447800"/>
            <a:ext cx="8229600" cy="4678363"/>
          </a:xfrm>
        </p:spPr>
        <p:txBody>
          <a:bodyPr/>
          <a:lstStyle/>
          <a:p>
            <a:r>
              <a:rPr lang="en-US" dirty="0" smtClean="0"/>
              <a:t>A graph is a </a:t>
            </a:r>
            <a:r>
              <a:rPr lang="en-US" b="1" dirty="0" smtClean="0"/>
              <a:t>tree</a:t>
            </a:r>
            <a:r>
              <a:rPr lang="en-US" dirty="0" smtClean="0"/>
              <a:t> if, and only if, it has no loops and is connected.</a:t>
            </a:r>
          </a:p>
          <a:p>
            <a:r>
              <a:rPr lang="en-US" dirty="0" smtClean="0"/>
              <a:t>A </a:t>
            </a:r>
            <a:r>
              <a:rPr lang="en-US" b="1" dirty="0" smtClean="0"/>
              <a:t>rooted tree</a:t>
            </a:r>
            <a:r>
              <a:rPr lang="en-US" dirty="0" smtClean="0"/>
              <a:t> is a tree in which one vertex is distinguished from the others and is called the </a:t>
            </a:r>
            <a:r>
              <a:rPr lang="en-US" i="1" dirty="0" smtClean="0"/>
              <a:t>root</a:t>
            </a:r>
            <a:r>
              <a:rPr lang="en-US" dirty="0" smtClean="0"/>
              <a:t>.</a:t>
            </a:r>
          </a:p>
          <a:p>
            <a:r>
              <a:rPr lang="en-US" dirty="0" smtClean="0"/>
              <a:t>A </a:t>
            </a:r>
            <a:r>
              <a:rPr lang="en-US" b="1" dirty="0" smtClean="0"/>
              <a:t>Binary tree </a:t>
            </a:r>
            <a:r>
              <a:rPr lang="en-US" dirty="0" smtClean="0"/>
              <a:t>is a rooted tree in which every parent has at most two children. Each child is either a </a:t>
            </a:r>
            <a:r>
              <a:rPr lang="en-US" b="1" dirty="0" smtClean="0"/>
              <a:t>left child </a:t>
            </a:r>
            <a:r>
              <a:rPr lang="en-US" dirty="0" smtClean="0"/>
              <a:t>or a </a:t>
            </a:r>
            <a:r>
              <a:rPr lang="en-US" b="1" dirty="0" smtClean="0"/>
              <a:t>right child</a:t>
            </a:r>
            <a:r>
              <a:rPr lang="en-US" dirty="0" smtClean="0"/>
              <a: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Terminology </a:t>
            </a:r>
            <a:endParaRPr lang="en-US" dirty="0"/>
          </a:p>
        </p:txBody>
      </p:sp>
      <p:sp>
        <p:nvSpPr>
          <p:cNvPr id="3" name="Content Placeholder 2"/>
          <p:cNvSpPr>
            <a:spLocks noGrp="1"/>
          </p:cNvSpPr>
          <p:nvPr>
            <p:ph idx="1"/>
          </p:nvPr>
        </p:nvSpPr>
        <p:spPr>
          <a:xfrm>
            <a:off x="457200" y="1600201"/>
            <a:ext cx="8229600" cy="1066800"/>
          </a:xfrm>
        </p:spPr>
        <p:txBody>
          <a:bodyPr>
            <a:normAutofit/>
          </a:bodyPr>
          <a:lstStyle/>
          <a:p>
            <a:r>
              <a:rPr lang="en-US" dirty="0" smtClean="0"/>
              <a:t>A </a:t>
            </a:r>
            <a:r>
              <a:rPr lang="en-US" u="sng" dirty="0" smtClean="0"/>
              <a:t>graph</a:t>
            </a:r>
            <a:r>
              <a:rPr lang="en-US" dirty="0" smtClean="0"/>
              <a:t> consists of a finite set of </a:t>
            </a:r>
            <a:r>
              <a:rPr lang="en-US" u="sng" dirty="0" smtClean="0"/>
              <a:t>vertices</a:t>
            </a:r>
            <a:r>
              <a:rPr lang="en-US" dirty="0" smtClean="0"/>
              <a:t> and </a:t>
            </a:r>
            <a:r>
              <a:rPr lang="en-US" u="sng" dirty="0" smtClean="0"/>
              <a:t>edges</a:t>
            </a:r>
            <a:r>
              <a:rPr lang="en-US" dirty="0" smtClean="0"/>
              <a:t>.</a:t>
            </a:r>
          </a:p>
          <a:p>
            <a:endParaRPr lang="en-US" dirty="0"/>
          </a:p>
        </p:txBody>
      </p:sp>
      <p:pic>
        <p:nvPicPr>
          <p:cNvPr id="5" name="Picture 4" descr="graph1.jpg"/>
          <p:cNvPicPr>
            <a:picLocks noChangeAspect="1"/>
          </p:cNvPicPr>
          <p:nvPr/>
        </p:nvPicPr>
        <p:blipFill>
          <a:blip r:embed="rId2"/>
          <a:srcRect l="11107" t="13720" r="21019" b="20419"/>
          <a:stretch>
            <a:fillRect/>
          </a:stretch>
        </p:blipFill>
        <p:spPr>
          <a:xfrm>
            <a:off x="2590800" y="3200400"/>
            <a:ext cx="3581400" cy="3125586"/>
          </a:xfrm>
          <a:prstGeom prst="rect">
            <a:avLst/>
          </a:prstGeom>
        </p:spPr>
      </p:pic>
      <p:cxnSp>
        <p:nvCxnSpPr>
          <p:cNvPr id="7" name="Straight Arrow Connector 6"/>
          <p:cNvCxnSpPr/>
          <p:nvPr/>
        </p:nvCxnSpPr>
        <p:spPr>
          <a:xfrm flipV="1">
            <a:off x="1219200" y="3429000"/>
            <a:ext cx="2667000" cy="990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04800" y="4343400"/>
            <a:ext cx="1143000" cy="646331"/>
          </a:xfrm>
          <a:prstGeom prst="rect">
            <a:avLst/>
          </a:prstGeom>
          <a:noFill/>
        </p:spPr>
        <p:txBody>
          <a:bodyPr wrap="square" rtlCol="0">
            <a:spAutoFit/>
          </a:bodyPr>
          <a:lstStyle/>
          <a:p>
            <a:r>
              <a:rPr lang="en-US" dirty="0" smtClean="0"/>
              <a:t>Parallel edges</a:t>
            </a:r>
            <a:endParaRPr lang="en-US" dirty="0"/>
          </a:p>
        </p:txBody>
      </p:sp>
      <p:cxnSp>
        <p:nvCxnSpPr>
          <p:cNvPr id="11" name="Straight Arrow Connector 10"/>
          <p:cNvCxnSpPr/>
          <p:nvPr/>
        </p:nvCxnSpPr>
        <p:spPr>
          <a:xfrm flipV="1">
            <a:off x="1295400" y="3886200"/>
            <a:ext cx="22860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a:off x="5943600" y="3505200"/>
            <a:ext cx="16002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391400" y="4038600"/>
            <a:ext cx="914400" cy="369332"/>
          </a:xfrm>
          <a:prstGeom prst="rect">
            <a:avLst/>
          </a:prstGeom>
          <a:noFill/>
        </p:spPr>
        <p:txBody>
          <a:bodyPr wrap="square" rtlCol="0">
            <a:spAutoFit/>
          </a:bodyPr>
          <a:lstStyle/>
          <a:p>
            <a:r>
              <a:rPr lang="en-US" dirty="0" smtClean="0"/>
              <a:t>Vertex</a:t>
            </a:r>
            <a:endParaRPr lang="en-US" dirty="0"/>
          </a:p>
        </p:txBody>
      </p:sp>
      <p:cxnSp>
        <p:nvCxnSpPr>
          <p:cNvPr id="22" name="Straight Arrow Connector 21"/>
          <p:cNvCxnSpPr/>
          <p:nvPr/>
        </p:nvCxnSpPr>
        <p:spPr>
          <a:xfrm rot="10800000" flipV="1">
            <a:off x="6096000" y="5715000"/>
            <a:ext cx="8382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7010400" y="5486400"/>
            <a:ext cx="685800" cy="369332"/>
          </a:xfrm>
          <a:prstGeom prst="rect">
            <a:avLst/>
          </a:prstGeom>
          <a:noFill/>
        </p:spPr>
        <p:txBody>
          <a:bodyPr wrap="square" rtlCol="0">
            <a:spAutoFit/>
          </a:bodyPr>
          <a:lstStyle/>
          <a:p>
            <a:r>
              <a:rPr lang="en-US" dirty="0" smtClean="0"/>
              <a:t>Loop</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Binary Trees</a:t>
            </a:r>
            <a:endParaRPr lang="en-US" dirty="0"/>
          </a:p>
        </p:txBody>
      </p:sp>
      <p:sp>
        <p:nvSpPr>
          <p:cNvPr id="3" name="Content Placeholder 2"/>
          <p:cNvSpPr>
            <a:spLocks noGrp="1"/>
          </p:cNvSpPr>
          <p:nvPr>
            <p:ph idx="1"/>
          </p:nvPr>
        </p:nvSpPr>
        <p:spPr>
          <a:xfrm>
            <a:off x="457200" y="1600201"/>
            <a:ext cx="8229600" cy="1828800"/>
          </a:xfrm>
        </p:spPr>
        <p:txBody>
          <a:bodyPr/>
          <a:lstStyle/>
          <a:p>
            <a:r>
              <a:rPr lang="en-US" dirty="0" smtClean="0"/>
              <a:t>Binary trees are used to represent algebraic expressions </a:t>
            </a:r>
            <a:r>
              <a:rPr lang="en-US" smtClean="0"/>
              <a:t>in computers:</a:t>
            </a:r>
            <a:endParaRPr lang="en-US" dirty="0" smtClean="0"/>
          </a:p>
          <a:p>
            <a:r>
              <a:rPr lang="en-US" dirty="0" smtClean="0"/>
              <a:t>((a – b) * c) + (d/e):</a:t>
            </a:r>
            <a:endParaRPr lang="en-US" dirty="0"/>
          </a:p>
        </p:txBody>
      </p:sp>
      <p:sp>
        <p:nvSpPr>
          <p:cNvPr id="4" name="Oval 3"/>
          <p:cNvSpPr/>
          <p:nvPr/>
        </p:nvSpPr>
        <p:spPr>
          <a:xfrm>
            <a:off x="5105400" y="2743200"/>
            <a:ext cx="762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a:t>
            </a:r>
            <a:endParaRPr lang="en-US" sz="3600" dirty="0">
              <a:solidFill>
                <a:schemeClr val="tx1"/>
              </a:solidFill>
            </a:endParaRPr>
          </a:p>
        </p:txBody>
      </p:sp>
      <p:sp>
        <p:nvSpPr>
          <p:cNvPr id="5" name="Oval 4"/>
          <p:cNvSpPr/>
          <p:nvPr/>
        </p:nvSpPr>
        <p:spPr>
          <a:xfrm>
            <a:off x="3581400" y="3886200"/>
            <a:ext cx="762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a:t>
            </a:r>
            <a:endParaRPr lang="en-US" sz="3600" dirty="0">
              <a:solidFill>
                <a:schemeClr val="tx1"/>
              </a:solidFill>
            </a:endParaRPr>
          </a:p>
        </p:txBody>
      </p:sp>
      <p:sp>
        <p:nvSpPr>
          <p:cNvPr id="6" name="Oval 5"/>
          <p:cNvSpPr/>
          <p:nvPr/>
        </p:nvSpPr>
        <p:spPr>
          <a:xfrm>
            <a:off x="6858000" y="3886200"/>
            <a:ext cx="762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a:t>
            </a:r>
            <a:endParaRPr lang="en-US" sz="3600" dirty="0">
              <a:solidFill>
                <a:schemeClr val="tx1"/>
              </a:solidFill>
            </a:endParaRPr>
          </a:p>
        </p:txBody>
      </p:sp>
      <p:sp>
        <p:nvSpPr>
          <p:cNvPr id="7" name="Oval 6"/>
          <p:cNvSpPr/>
          <p:nvPr/>
        </p:nvSpPr>
        <p:spPr>
          <a:xfrm>
            <a:off x="2362200" y="4953000"/>
            <a:ext cx="762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     </a:t>
            </a:r>
            <a:endParaRPr lang="en-US" sz="3600" dirty="0">
              <a:solidFill>
                <a:schemeClr val="tx1"/>
              </a:solidFill>
            </a:endParaRPr>
          </a:p>
        </p:txBody>
      </p:sp>
      <p:sp>
        <p:nvSpPr>
          <p:cNvPr id="8" name="Oval 7"/>
          <p:cNvSpPr/>
          <p:nvPr/>
        </p:nvSpPr>
        <p:spPr>
          <a:xfrm>
            <a:off x="4724400" y="4953000"/>
            <a:ext cx="762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c</a:t>
            </a:r>
            <a:endParaRPr lang="en-US" sz="3600" dirty="0">
              <a:solidFill>
                <a:schemeClr val="tx1"/>
              </a:solidFill>
            </a:endParaRPr>
          </a:p>
        </p:txBody>
      </p:sp>
      <p:sp>
        <p:nvSpPr>
          <p:cNvPr id="9" name="Oval 8"/>
          <p:cNvSpPr/>
          <p:nvPr/>
        </p:nvSpPr>
        <p:spPr>
          <a:xfrm>
            <a:off x="5867400" y="4953000"/>
            <a:ext cx="762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d</a:t>
            </a:r>
            <a:endParaRPr lang="en-US" sz="3600" dirty="0">
              <a:solidFill>
                <a:schemeClr val="tx1"/>
              </a:solidFill>
            </a:endParaRPr>
          </a:p>
        </p:txBody>
      </p:sp>
      <p:sp>
        <p:nvSpPr>
          <p:cNvPr id="10" name="Oval 9"/>
          <p:cNvSpPr/>
          <p:nvPr/>
        </p:nvSpPr>
        <p:spPr>
          <a:xfrm>
            <a:off x="7924800" y="4953000"/>
            <a:ext cx="762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e</a:t>
            </a:r>
            <a:endParaRPr lang="en-US" sz="3600" dirty="0">
              <a:solidFill>
                <a:schemeClr val="tx1"/>
              </a:solidFill>
            </a:endParaRPr>
          </a:p>
        </p:txBody>
      </p:sp>
      <p:sp>
        <p:nvSpPr>
          <p:cNvPr id="11" name="Oval 10"/>
          <p:cNvSpPr/>
          <p:nvPr/>
        </p:nvSpPr>
        <p:spPr>
          <a:xfrm>
            <a:off x="1219200" y="6019800"/>
            <a:ext cx="762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a</a:t>
            </a:r>
            <a:endParaRPr lang="en-US" sz="3600" dirty="0">
              <a:solidFill>
                <a:schemeClr val="tx1"/>
              </a:solidFill>
            </a:endParaRPr>
          </a:p>
        </p:txBody>
      </p:sp>
      <p:sp>
        <p:nvSpPr>
          <p:cNvPr id="12" name="Oval 11"/>
          <p:cNvSpPr/>
          <p:nvPr/>
        </p:nvSpPr>
        <p:spPr>
          <a:xfrm>
            <a:off x="3352800" y="6019800"/>
            <a:ext cx="762000" cy="685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rPr>
              <a:t>b</a:t>
            </a:r>
            <a:endParaRPr lang="en-US" sz="3600" dirty="0">
              <a:solidFill>
                <a:schemeClr val="tx1"/>
              </a:solidFill>
            </a:endParaRPr>
          </a:p>
        </p:txBody>
      </p:sp>
      <p:cxnSp>
        <p:nvCxnSpPr>
          <p:cNvPr id="14" name="Straight Connector 13"/>
          <p:cNvCxnSpPr>
            <a:stCxn id="4" idx="3"/>
            <a:endCxn id="5" idx="7"/>
          </p:cNvCxnSpPr>
          <p:nvPr/>
        </p:nvCxnSpPr>
        <p:spPr>
          <a:xfrm rot="5400000">
            <a:off x="4395367" y="3165008"/>
            <a:ext cx="658066" cy="985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4" idx="5"/>
            <a:endCxn id="6" idx="1"/>
          </p:cNvCxnSpPr>
          <p:nvPr/>
        </p:nvCxnSpPr>
        <p:spPr>
          <a:xfrm rot="16200000" flipH="1">
            <a:off x="6033667" y="3050708"/>
            <a:ext cx="658066" cy="12137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7"/>
          </p:cNvCxnSpPr>
          <p:nvPr/>
        </p:nvCxnSpPr>
        <p:spPr>
          <a:xfrm rot="5400000">
            <a:off x="3061867" y="4422308"/>
            <a:ext cx="581866" cy="6803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5" idx="5"/>
            <a:endCxn id="8" idx="1"/>
          </p:cNvCxnSpPr>
          <p:nvPr/>
        </p:nvCxnSpPr>
        <p:spPr>
          <a:xfrm rot="16200000" flipH="1">
            <a:off x="4242967" y="4460408"/>
            <a:ext cx="581866" cy="60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1" idx="7"/>
          </p:cNvCxnSpPr>
          <p:nvPr/>
        </p:nvCxnSpPr>
        <p:spPr>
          <a:xfrm rot="5400000">
            <a:off x="1880767" y="5527208"/>
            <a:ext cx="581866" cy="6041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7" idx="5"/>
            <a:endCxn id="12" idx="1"/>
          </p:cNvCxnSpPr>
          <p:nvPr/>
        </p:nvCxnSpPr>
        <p:spPr>
          <a:xfrm rot="16200000" flipH="1">
            <a:off x="2947567" y="5603408"/>
            <a:ext cx="581866" cy="4517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6" idx="3"/>
            <a:endCxn id="9" idx="7"/>
          </p:cNvCxnSpPr>
          <p:nvPr/>
        </p:nvCxnSpPr>
        <p:spPr>
          <a:xfrm rot="5400000">
            <a:off x="6452767" y="4536608"/>
            <a:ext cx="581866" cy="4517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6" idx="5"/>
            <a:endCxn id="10" idx="1"/>
          </p:cNvCxnSpPr>
          <p:nvPr/>
        </p:nvCxnSpPr>
        <p:spPr>
          <a:xfrm rot="16200000" flipH="1">
            <a:off x="7481467" y="4498508"/>
            <a:ext cx="581866" cy="5279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Spanning Trees</a:t>
            </a:r>
            <a:endParaRPr lang="en-US" dirty="0"/>
          </a:p>
        </p:txBody>
      </p:sp>
      <p:sp>
        <p:nvSpPr>
          <p:cNvPr id="3" name="Content Placeholder 2"/>
          <p:cNvSpPr>
            <a:spLocks noGrp="1"/>
          </p:cNvSpPr>
          <p:nvPr>
            <p:ph idx="1"/>
          </p:nvPr>
        </p:nvSpPr>
        <p:spPr/>
        <p:txBody>
          <a:bodyPr/>
          <a:lstStyle/>
          <a:p>
            <a:r>
              <a:rPr lang="en-US" dirty="0" smtClean="0"/>
              <a:t>A spanning tree of graph </a:t>
            </a:r>
            <a:r>
              <a:rPr lang="en-US" i="1" dirty="0" smtClean="0"/>
              <a:t>G</a:t>
            </a:r>
            <a:r>
              <a:rPr lang="en-US" dirty="0" smtClean="0"/>
              <a:t> is a </a:t>
            </a:r>
            <a:r>
              <a:rPr lang="en-US" dirty="0" err="1" smtClean="0"/>
              <a:t>subgraph</a:t>
            </a:r>
            <a:r>
              <a:rPr lang="en-US" dirty="0" smtClean="0"/>
              <a:t> of </a:t>
            </a:r>
            <a:r>
              <a:rPr lang="en-US" i="1" dirty="0" smtClean="0"/>
              <a:t>G </a:t>
            </a:r>
            <a:r>
              <a:rPr lang="en-US" dirty="0" smtClean="0"/>
              <a:t>that contains every vertex of </a:t>
            </a:r>
            <a:r>
              <a:rPr lang="en-US" i="1" dirty="0" smtClean="0"/>
              <a:t>G</a:t>
            </a:r>
            <a:r>
              <a:rPr lang="en-US" dirty="0" smtClean="0"/>
              <a:t> and is a tree.</a:t>
            </a:r>
          </a:p>
          <a:p>
            <a:r>
              <a:rPr lang="en-US" dirty="0" smtClean="0"/>
              <a:t>A </a:t>
            </a:r>
            <a:r>
              <a:rPr lang="en-US" b="1" dirty="0" smtClean="0"/>
              <a:t>minimum spanning tree</a:t>
            </a:r>
            <a:r>
              <a:rPr lang="en-US" dirty="0" smtClean="0"/>
              <a:t> is a spanning tree for which the sum of the weights of all the edges is as small as possible.</a:t>
            </a:r>
          </a:p>
          <a:p>
            <a:r>
              <a:rPr lang="en-US" dirty="0" smtClean="0"/>
              <a:t>Unplugged </a:t>
            </a:r>
            <a:r>
              <a:rPr lang="en-US" dirty="0" smtClean="0"/>
              <a:t>Activity: </a:t>
            </a:r>
            <a:r>
              <a:rPr lang="en-US" dirty="0" smtClean="0">
                <a:hlinkClick r:id="rId2"/>
              </a:rPr>
              <a:t>http://www.csunplugged.org/minimal-spanning-trees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2.jpg"/>
          <p:cNvPicPr>
            <a:picLocks noChangeAspect="1"/>
          </p:cNvPicPr>
          <p:nvPr/>
        </p:nvPicPr>
        <p:blipFill>
          <a:blip r:embed="rId2"/>
          <a:srcRect l="4030" t="8889" r="1032" b="15556"/>
          <a:stretch>
            <a:fillRect/>
          </a:stretch>
        </p:blipFill>
        <p:spPr>
          <a:xfrm>
            <a:off x="5181600" y="3733800"/>
            <a:ext cx="3619500" cy="2590800"/>
          </a:xfrm>
          <a:prstGeom prst="rect">
            <a:avLst/>
          </a:prstGeom>
        </p:spPr>
      </p:pic>
      <p:sp>
        <p:nvSpPr>
          <p:cNvPr id="2" name="Title 1"/>
          <p:cNvSpPr>
            <a:spLocks noGrp="1"/>
          </p:cNvSpPr>
          <p:nvPr>
            <p:ph type="title"/>
          </p:nvPr>
        </p:nvSpPr>
        <p:spPr/>
        <p:txBody>
          <a:bodyPr/>
          <a:lstStyle/>
          <a:p>
            <a:r>
              <a:rPr lang="en-US" dirty="0" smtClean="0"/>
              <a:t>Degrees of Vertices</a:t>
            </a:r>
            <a:endParaRPr lang="en-US" dirty="0"/>
          </a:p>
        </p:txBody>
      </p:sp>
      <p:sp>
        <p:nvSpPr>
          <p:cNvPr id="3" name="Content Placeholder 2"/>
          <p:cNvSpPr>
            <a:spLocks noGrp="1"/>
          </p:cNvSpPr>
          <p:nvPr>
            <p:ph idx="1"/>
          </p:nvPr>
        </p:nvSpPr>
        <p:spPr>
          <a:xfrm>
            <a:off x="457200" y="1600200"/>
            <a:ext cx="8229600" cy="4800600"/>
          </a:xfrm>
        </p:spPr>
        <p:txBody>
          <a:bodyPr>
            <a:normAutofit fontScale="70000" lnSpcReduction="20000"/>
          </a:bodyPr>
          <a:lstStyle/>
          <a:p>
            <a:r>
              <a:rPr lang="en-US" dirty="0" smtClean="0"/>
              <a:t>The degree of a vertex is determined by the number of edges it is connected to.</a:t>
            </a:r>
          </a:p>
          <a:p>
            <a:r>
              <a:rPr lang="en-US" dirty="0" smtClean="0"/>
              <a:t>If all the vertices of a graph have the same degree, then it is a </a:t>
            </a:r>
            <a:r>
              <a:rPr lang="en-US" i="1" dirty="0" smtClean="0"/>
              <a:t>regular graph</a:t>
            </a:r>
            <a:r>
              <a:rPr lang="en-US" dirty="0" smtClean="0"/>
              <a:t>.</a:t>
            </a:r>
          </a:p>
          <a:p>
            <a:r>
              <a:rPr lang="en-US" dirty="0" smtClean="0"/>
              <a:t>The handshake theorem says that the sum of the degree of all the vertices in graph </a:t>
            </a:r>
            <a:r>
              <a:rPr lang="en-US" i="1" dirty="0" smtClean="0"/>
              <a:t>G</a:t>
            </a:r>
            <a:r>
              <a:rPr lang="en-US" dirty="0" smtClean="0"/>
              <a:t> is equal to twice the number of edges in </a:t>
            </a:r>
            <a:r>
              <a:rPr lang="en-US" i="1" dirty="0" smtClean="0"/>
              <a:t>G</a:t>
            </a:r>
          </a:p>
          <a:p>
            <a:r>
              <a:rPr lang="en-US" dirty="0" smtClean="0"/>
              <a:t>A corollary of this theorem is that the total degree of a graph is even.</a:t>
            </a:r>
          </a:p>
          <a:p>
            <a:r>
              <a:rPr lang="en-US" dirty="0" smtClean="0"/>
              <a:t>This is an example of a </a:t>
            </a:r>
          </a:p>
          <a:p>
            <a:pPr>
              <a:buNone/>
            </a:pPr>
            <a:r>
              <a:rPr lang="en-US" dirty="0" smtClean="0"/>
              <a:t>	regular graph. It is also a </a:t>
            </a:r>
          </a:p>
          <a:p>
            <a:pPr>
              <a:buNone/>
            </a:pPr>
            <a:r>
              <a:rPr lang="en-US" dirty="0" smtClean="0"/>
              <a:t>	complete graph, because</a:t>
            </a:r>
          </a:p>
          <a:p>
            <a:pPr>
              <a:buNone/>
            </a:pPr>
            <a:r>
              <a:rPr lang="en-US" dirty="0" smtClean="0"/>
              <a:t>	every vertex is connected to</a:t>
            </a:r>
          </a:p>
          <a:p>
            <a:pPr>
              <a:buNone/>
            </a:pPr>
            <a:r>
              <a:rPr lang="en-US" dirty="0" smtClean="0"/>
              <a:t>	every other vertex.</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Adjacency Matrixes</a:t>
            </a:r>
            <a:endParaRPr lang="en-US" dirty="0"/>
          </a:p>
        </p:txBody>
      </p:sp>
      <p:sp>
        <p:nvSpPr>
          <p:cNvPr id="3" name="Content Placeholder 2"/>
          <p:cNvSpPr>
            <a:spLocks noGrp="1"/>
          </p:cNvSpPr>
          <p:nvPr>
            <p:ph idx="1"/>
          </p:nvPr>
        </p:nvSpPr>
        <p:spPr>
          <a:xfrm>
            <a:off x="457200" y="1600201"/>
            <a:ext cx="8229600" cy="3200400"/>
          </a:xfrm>
        </p:spPr>
        <p:txBody>
          <a:bodyPr/>
          <a:lstStyle/>
          <a:p>
            <a:r>
              <a:rPr lang="en-US" dirty="0" smtClean="0"/>
              <a:t>Every graph can be represented by an </a:t>
            </a:r>
            <a:r>
              <a:rPr lang="en-US" i="1" dirty="0" err="1" smtClean="0"/>
              <a:t>n</a:t>
            </a:r>
            <a:r>
              <a:rPr lang="en-US" dirty="0" err="1" smtClean="0"/>
              <a:t>x</a:t>
            </a:r>
            <a:r>
              <a:rPr lang="en-US" i="1" dirty="0" err="1" smtClean="0"/>
              <a:t>n</a:t>
            </a:r>
            <a:r>
              <a:rPr lang="en-US" i="1" dirty="0" smtClean="0"/>
              <a:t> </a:t>
            </a:r>
            <a:r>
              <a:rPr lang="en-US" dirty="0" smtClean="0"/>
              <a:t>matrix, where </a:t>
            </a:r>
            <a:r>
              <a:rPr lang="en-US" i="1" dirty="0" smtClean="0"/>
              <a:t>n</a:t>
            </a:r>
            <a:r>
              <a:rPr lang="en-US" dirty="0" smtClean="0"/>
              <a:t> is the number of vertices in the graph.</a:t>
            </a:r>
          </a:p>
          <a:p>
            <a:r>
              <a:rPr lang="en-US" dirty="0" smtClean="0"/>
              <a:t>For the matrix </a:t>
            </a:r>
            <a:r>
              <a:rPr lang="en-US" i="1" dirty="0" smtClean="0"/>
              <a:t>A = (</a:t>
            </a:r>
            <a:r>
              <a:rPr lang="en-US" i="1" dirty="0" err="1" smtClean="0"/>
              <a:t>a</a:t>
            </a:r>
            <a:r>
              <a:rPr lang="en-US" i="1" baseline="-25000" dirty="0" err="1" smtClean="0"/>
              <a:t>i,j</a:t>
            </a:r>
            <a:r>
              <a:rPr lang="en-US" i="1" dirty="0" smtClean="0"/>
              <a:t>) </a:t>
            </a:r>
            <a:r>
              <a:rPr lang="en-US" dirty="0" smtClean="0"/>
              <a:t>if </a:t>
            </a:r>
            <a:r>
              <a:rPr lang="en-US" i="1" dirty="0" err="1" smtClean="0"/>
              <a:t>a</a:t>
            </a:r>
            <a:r>
              <a:rPr lang="en-US" i="1" baseline="-25000" dirty="0" err="1" smtClean="0"/>
              <a:t>i,j</a:t>
            </a:r>
            <a:r>
              <a:rPr lang="en-US" i="1" dirty="0" smtClean="0"/>
              <a:t> = </a:t>
            </a:r>
            <a:r>
              <a:rPr lang="en-US" dirty="0" smtClean="0"/>
              <a:t>1 then there is an edge from vertex </a:t>
            </a:r>
            <a:r>
              <a:rPr lang="en-US" i="1" dirty="0" err="1" smtClean="0"/>
              <a:t>i</a:t>
            </a:r>
            <a:r>
              <a:rPr lang="en-US" i="1" dirty="0" smtClean="0"/>
              <a:t> </a:t>
            </a:r>
            <a:r>
              <a:rPr lang="en-US" dirty="0" smtClean="0"/>
              <a:t>to vertex </a:t>
            </a:r>
            <a:r>
              <a:rPr lang="en-US" i="1" dirty="0" smtClean="0"/>
              <a:t>j</a:t>
            </a:r>
            <a:r>
              <a:rPr lang="en-US" dirty="0" smtClean="0"/>
              <a:t>. If 0 then there is no edge.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Adjacency Matrix Example</a:t>
            </a:r>
            <a:endParaRPr lang="en-US" dirty="0"/>
          </a:p>
        </p:txBody>
      </p:sp>
      <p:pic>
        <p:nvPicPr>
          <p:cNvPr id="4" name="Picture 3" descr="graph3.jpg"/>
          <p:cNvPicPr>
            <a:picLocks noChangeAspect="1"/>
          </p:cNvPicPr>
          <p:nvPr/>
        </p:nvPicPr>
        <p:blipFill>
          <a:blip r:embed="rId2"/>
          <a:srcRect l="3031" t="5556" r="1032" b="6667"/>
          <a:stretch>
            <a:fillRect/>
          </a:stretch>
        </p:blipFill>
        <p:spPr>
          <a:xfrm>
            <a:off x="838200" y="1219200"/>
            <a:ext cx="7315200" cy="5141913"/>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Vertex Coloring</a:t>
            </a:r>
            <a:endParaRPr lang="en-US" dirty="0"/>
          </a:p>
        </p:txBody>
      </p:sp>
      <p:sp>
        <p:nvSpPr>
          <p:cNvPr id="3" name="Content Placeholder 2"/>
          <p:cNvSpPr>
            <a:spLocks noGrp="1"/>
          </p:cNvSpPr>
          <p:nvPr>
            <p:ph idx="1"/>
          </p:nvPr>
        </p:nvSpPr>
        <p:spPr>
          <a:xfrm>
            <a:off x="457200" y="1600201"/>
            <a:ext cx="8229600" cy="3581400"/>
          </a:xfrm>
        </p:spPr>
        <p:txBody>
          <a:bodyPr>
            <a:normAutofit fontScale="85000" lnSpcReduction="20000"/>
          </a:bodyPr>
          <a:lstStyle/>
          <a:p>
            <a:r>
              <a:rPr lang="en-US" dirty="0" smtClean="0"/>
              <a:t>To obtain the </a:t>
            </a:r>
            <a:r>
              <a:rPr lang="en-US" i="1" dirty="0" smtClean="0"/>
              <a:t>proper coloring </a:t>
            </a:r>
            <a:r>
              <a:rPr lang="en-US" dirty="0" smtClean="0"/>
              <a:t>of a graph you must color each vertex so that it is a different color from all adjacent vertices.</a:t>
            </a:r>
          </a:p>
          <a:p>
            <a:r>
              <a:rPr lang="en-US" dirty="0" smtClean="0"/>
              <a:t>The least number of colors possible to color a graph is called its </a:t>
            </a:r>
            <a:r>
              <a:rPr lang="en-US" i="1" dirty="0" smtClean="0"/>
              <a:t>chromatic number</a:t>
            </a:r>
            <a:r>
              <a:rPr lang="en-US" dirty="0" smtClean="0"/>
              <a:t>.</a:t>
            </a:r>
          </a:p>
          <a:p>
            <a:r>
              <a:rPr lang="en-US" dirty="0" smtClean="0"/>
              <a:t>We use the notation </a:t>
            </a:r>
            <a:r>
              <a:rPr lang="en-US" i="1" dirty="0" smtClean="0"/>
              <a:t>X(G)</a:t>
            </a:r>
            <a:r>
              <a:rPr lang="en-US" dirty="0" smtClean="0"/>
              <a:t> for the chromatic number of graph </a:t>
            </a:r>
            <a:r>
              <a:rPr lang="en-US" i="1" dirty="0" smtClean="0"/>
              <a:t>G</a:t>
            </a:r>
            <a:r>
              <a:rPr lang="en-US" dirty="0" smtClean="0"/>
              <a:t>.</a:t>
            </a:r>
          </a:p>
          <a:p>
            <a:r>
              <a:rPr lang="en-US" dirty="0" smtClean="0"/>
              <a:t>Unplugged activity: </a:t>
            </a:r>
            <a:r>
              <a:rPr lang="en-US" dirty="0" smtClean="0">
                <a:hlinkClick r:id="rId2"/>
              </a:rPr>
              <a:t>http://www.csunplugged.org/graph-colouring</a:t>
            </a:r>
            <a:endParaRPr lang="en-US" dirty="0" smtClean="0"/>
          </a:p>
          <a:p>
            <a:endParaRPr lang="en-US" dirty="0"/>
          </a:p>
        </p:txBody>
      </p:sp>
      <p:pic>
        <p:nvPicPr>
          <p:cNvPr id="5" name="Picture 4" descr="fig11.gif"/>
          <p:cNvPicPr>
            <a:picLocks noChangeAspect="1"/>
          </p:cNvPicPr>
          <p:nvPr/>
        </p:nvPicPr>
        <p:blipFill>
          <a:blip r:embed="rId3"/>
          <a:stretch>
            <a:fillRect/>
          </a:stretch>
        </p:blipFill>
        <p:spPr>
          <a:xfrm>
            <a:off x="3048000" y="5029200"/>
            <a:ext cx="2200275" cy="1628775"/>
          </a:xfrm>
          <a:prstGeom prst="rect">
            <a:avLst/>
          </a:prstGeom>
        </p:spPr>
      </p:pic>
      <p:sp>
        <p:nvSpPr>
          <p:cNvPr id="6" name="TextBox 5"/>
          <p:cNvSpPr txBox="1"/>
          <p:nvPr/>
        </p:nvSpPr>
        <p:spPr>
          <a:xfrm>
            <a:off x="5181600" y="5257800"/>
            <a:ext cx="3124200" cy="646331"/>
          </a:xfrm>
          <a:prstGeom prst="rect">
            <a:avLst/>
          </a:prstGeom>
          <a:noFill/>
        </p:spPr>
        <p:txBody>
          <a:bodyPr wrap="square" rtlCol="0">
            <a:spAutoFit/>
          </a:bodyPr>
          <a:lstStyle/>
          <a:p>
            <a:r>
              <a:rPr lang="en-US" dirty="0" smtClean="0"/>
              <a:t>A properly colored graph with a  chromatic number of 2.</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Vertex Coloring</a:t>
            </a:r>
            <a:endParaRPr lang="en-US" dirty="0"/>
          </a:p>
        </p:txBody>
      </p:sp>
      <p:sp>
        <p:nvSpPr>
          <p:cNvPr id="3" name="Content Placeholder 2"/>
          <p:cNvSpPr>
            <a:spLocks noGrp="1"/>
          </p:cNvSpPr>
          <p:nvPr>
            <p:ph idx="1"/>
          </p:nvPr>
        </p:nvSpPr>
        <p:spPr>
          <a:xfrm>
            <a:off x="457200" y="1295400"/>
            <a:ext cx="8229600" cy="2895600"/>
          </a:xfrm>
        </p:spPr>
        <p:txBody>
          <a:bodyPr>
            <a:normAutofit/>
          </a:bodyPr>
          <a:lstStyle/>
          <a:p>
            <a:r>
              <a:rPr lang="en-US" sz="2400" dirty="0" smtClean="0"/>
              <a:t>Graph coloring can be used to solve problems like scheduling. </a:t>
            </a:r>
          </a:p>
          <a:p>
            <a:r>
              <a:rPr lang="en-US" sz="2400" dirty="0" smtClean="0"/>
              <a:t>Ex.</a:t>
            </a:r>
            <a:r>
              <a:rPr lang="en-US" sz="2800" dirty="0" smtClean="0"/>
              <a:t> </a:t>
            </a:r>
            <a:r>
              <a:rPr lang="en-US" sz="2000" dirty="0" smtClean="0"/>
              <a:t>Suppose you want to schedule final exams and, being very considerate, you want to avoid having a student do more than one exam a day. We shall call the courses </a:t>
            </a:r>
            <a:r>
              <a:rPr lang="en-US" sz="2000" i="1" dirty="0" smtClean="0"/>
              <a:t>1,2,3,4,5,6,7 </a:t>
            </a:r>
            <a:r>
              <a:rPr lang="en-US" sz="2000" dirty="0" smtClean="0"/>
              <a:t>. In the table below a star in entry </a:t>
            </a:r>
            <a:r>
              <a:rPr lang="en-US" sz="2000" i="1" dirty="0" err="1" smtClean="0"/>
              <a:t>i,j</a:t>
            </a:r>
            <a:r>
              <a:rPr lang="en-US" sz="2000" i="1" dirty="0" smtClean="0"/>
              <a:t> </a:t>
            </a:r>
            <a:r>
              <a:rPr lang="en-US" sz="2000" dirty="0" smtClean="0"/>
              <a:t>means that course </a:t>
            </a:r>
            <a:r>
              <a:rPr lang="en-US" sz="2000" i="1" dirty="0" err="1" smtClean="0"/>
              <a:t>i</a:t>
            </a:r>
            <a:r>
              <a:rPr lang="en-US" sz="2000" i="1" dirty="0" smtClean="0"/>
              <a:t> </a:t>
            </a:r>
            <a:r>
              <a:rPr lang="en-US" sz="2000" dirty="0" smtClean="0"/>
              <a:t>and </a:t>
            </a:r>
            <a:r>
              <a:rPr lang="en-US" sz="2000" i="1" dirty="0" smtClean="0"/>
              <a:t>j </a:t>
            </a:r>
            <a:r>
              <a:rPr lang="en-US" sz="2000" dirty="0" smtClean="0"/>
              <a:t>have at least one student in common so you can't have them on the same day. What is the least number of days you need to schedule all the exams? Show how you would schedule the exams. </a:t>
            </a:r>
            <a:endParaRPr lang="en-US" sz="2000" dirty="0"/>
          </a:p>
        </p:txBody>
      </p:sp>
      <p:graphicFrame>
        <p:nvGraphicFramePr>
          <p:cNvPr id="4" name="Table 3"/>
          <p:cNvGraphicFramePr>
            <a:graphicFrameLocks noGrp="1"/>
          </p:cNvGraphicFramePr>
          <p:nvPr/>
        </p:nvGraphicFramePr>
        <p:xfrm>
          <a:off x="2743200" y="3810000"/>
          <a:ext cx="3429000" cy="2926080"/>
        </p:xfrm>
        <a:graphic>
          <a:graphicData uri="http://schemas.openxmlformats.org/drawingml/2006/table">
            <a:tbl>
              <a:tblPr/>
              <a:tblGrid>
                <a:gridCol w="428625"/>
                <a:gridCol w="428625"/>
                <a:gridCol w="428625"/>
                <a:gridCol w="428625"/>
                <a:gridCol w="428625"/>
                <a:gridCol w="428625"/>
                <a:gridCol w="428625"/>
                <a:gridCol w="428625"/>
              </a:tblGrid>
              <a:tr h="327660">
                <a:tc>
                  <a:txBody>
                    <a:bodyPr/>
                    <a:lstStyle/>
                    <a:p>
                      <a:r>
                        <a:rPr lang="en-US" b="1" dirty="0"/>
                        <a:t>.</a:t>
                      </a:r>
                      <a:r>
                        <a:rPr lang="en-US" dirty="0"/>
                        <a:t> </a:t>
                      </a:r>
                    </a:p>
                  </a:txBody>
                  <a:tcPr anchor="ctr">
                    <a:lnL>
                      <a:noFill/>
                    </a:lnL>
                    <a:lnR>
                      <a:noFill/>
                    </a:lnR>
                    <a:lnT>
                      <a:noFill/>
                    </a:lnT>
                    <a:lnB>
                      <a:noFill/>
                    </a:lnB>
                    <a:solidFill>
                      <a:srgbClr val="DDDDFF"/>
                    </a:solidFill>
                  </a:tcPr>
                </a:tc>
                <a:tc>
                  <a:txBody>
                    <a:bodyPr/>
                    <a:lstStyle/>
                    <a:p>
                      <a:r>
                        <a:rPr lang="en-US" b="1" dirty="0"/>
                        <a:t>1</a:t>
                      </a:r>
                      <a:r>
                        <a:rPr lang="en-US" dirty="0"/>
                        <a:t> </a:t>
                      </a:r>
                    </a:p>
                  </a:txBody>
                  <a:tcPr anchor="ctr">
                    <a:lnL>
                      <a:noFill/>
                    </a:lnL>
                    <a:lnR>
                      <a:noFill/>
                    </a:lnR>
                    <a:lnT>
                      <a:noFill/>
                    </a:lnT>
                    <a:lnB>
                      <a:noFill/>
                    </a:lnB>
                    <a:solidFill>
                      <a:srgbClr val="DDDDFF"/>
                    </a:solidFill>
                  </a:tcPr>
                </a:tc>
                <a:tc>
                  <a:txBody>
                    <a:bodyPr/>
                    <a:lstStyle/>
                    <a:p>
                      <a:r>
                        <a:rPr lang="en-US" b="1"/>
                        <a:t>2</a:t>
                      </a:r>
                      <a:r>
                        <a:rPr lang="en-US"/>
                        <a:t> </a:t>
                      </a:r>
                    </a:p>
                  </a:txBody>
                  <a:tcPr anchor="ctr">
                    <a:lnL>
                      <a:noFill/>
                    </a:lnL>
                    <a:lnR>
                      <a:noFill/>
                    </a:lnR>
                    <a:lnT>
                      <a:noFill/>
                    </a:lnT>
                    <a:lnB>
                      <a:noFill/>
                    </a:lnB>
                    <a:solidFill>
                      <a:srgbClr val="DDDDFF"/>
                    </a:solidFill>
                  </a:tcPr>
                </a:tc>
                <a:tc>
                  <a:txBody>
                    <a:bodyPr/>
                    <a:lstStyle/>
                    <a:p>
                      <a:r>
                        <a:rPr lang="en-US" b="1" dirty="0"/>
                        <a:t>3</a:t>
                      </a:r>
                      <a:r>
                        <a:rPr lang="en-US" dirty="0"/>
                        <a:t> </a:t>
                      </a:r>
                    </a:p>
                  </a:txBody>
                  <a:tcPr anchor="ctr">
                    <a:lnL>
                      <a:noFill/>
                    </a:lnL>
                    <a:lnR>
                      <a:noFill/>
                    </a:lnR>
                    <a:lnT>
                      <a:noFill/>
                    </a:lnT>
                    <a:lnB>
                      <a:noFill/>
                    </a:lnB>
                    <a:solidFill>
                      <a:srgbClr val="DDDDFF"/>
                    </a:solidFill>
                  </a:tcPr>
                </a:tc>
                <a:tc>
                  <a:txBody>
                    <a:bodyPr/>
                    <a:lstStyle/>
                    <a:p>
                      <a:r>
                        <a:rPr lang="en-US" b="1"/>
                        <a:t>4</a:t>
                      </a:r>
                      <a:r>
                        <a:rPr lang="en-US"/>
                        <a:t> </a:t>
                      </a:r>
                    </a:p>
                  </a:txBody>
                  <a:tcPr anchor="ctr">
                    <a:lnL>
                      <a:noFill/>
                    </a:lnL>
                    <a:lnR>
                      <a:noFill/>
                    </a:lnR>
                    <a:lnT>
                      <a:noFill/>
                    </a:lnT>
                    <a:lnB>
                      <a:noFill/>
                    </a:lnB>
                    <a:solidFill>
                      <a:srgbClr val="DDDDFF"/>
                    </a:solidFill>
                  </a:tcPr>
                </a:tc>
                <a:tc>
                  <a:txBody>
                    <a:bodyPr/>
                    <a:lstStyle/>
                    <a:p>
                      <a:r>
                        <a:rPr lang="en-US" b="1" dirty="0"/>
                        <a:t>5</a:t>
                      </a:r>
                      <a:r>
                        <a:rPr lang="en-US" dirty="0"/>
                        <a:t> </a:t>
                      </a:r>
                    </a:p>
                  </a:txBody>
                  <a:tcPr anchor="ctr">
                    <a:lnL>
                      <a:noFill/>
                    </a:lnL>
                    <a:lnR>
                      <a:noFill/>
                    </a:lnR>
                    <a:lnT>
                      <a:noFill/>
                    </a:lnT>
                    <a:lnB>
                      <a:noFill/>
                    </a:lnB>
                    <a:solidFill>
                      <a:srgbClr val="DDDDFF"/>
                    </a:solidFill>
                  </a:tcPr>
                </a:tc>
                <a:tc>
                  <a:txBody>
                    <a:bodyPr/>
                    <a:lstStyle/>
                    <a:p>
                      <a:r>
                        <a:rPr lang="en-US" b="1" dirty="0"/>
                        <a:t>6</a:t>
                      </a:r>
                      <a:r>
                        <a:rPr lang="en-US" dirty="0"/>
                        <a:t> </a:t>
                      </a:r>
                    </a:p>
                  </a:txBody>
                  <a:tcPr anchor="ctr">
                    <a:lnL>
                      <a:noFill/>
                    </a:lnL>
                    <a:lnR>
                      <a:noFill/>
                    </a:lnR>
                    <a:lnT>
                      <a:noFill/>
                    </a:lnT>
                    <a:lnB>
                      <a:noFill/>
                    </a:lnB>
                    <a:solidFill>
                      <a:srgbClr val="DDDDFF"/>
                    </a:solidFill>
                  </a:tcPr>
                </a:tc>
                <a:tc>
                  <a:txBody>
                    <a:bodyPr/>
                    <a:lstStyle/>
                    <a:p>
                      <a:r>
                        <a:rPr lang="en-US" b="1"/>
                        <a:t>7</a:t>
                      </a:r>
                      <a:r>
                        <a:rPr lang="en-US"/>
                        <a:t> </a:t>
                      </a:r>
                    </a:p>
                  </a:txBody>
                  <a:tcPr anchor="ctr">
                    <a:lnL>
                      <a:noFill/>
                    </a:lnL>
                    <a:lnR>
                      <a:noFill/>
                    </a:lnR>
                    <a:lnT>
                      <a:noFill/>
                    </a:lnT>
                    <a:lnB>
                      <a:noFill/>
                    </a:lnB>
                    <a:solidFill>
                      <a:srgbClr val="DDDDFF"/>
                    </a:solidFill>
                  </a:tcPr>
                </a:tc>
              </a:tr>
              <a:tr h="327660">
                <a:tc>
                  <a:txBody>
                    <a:bodyPr/>
                    <a:lstStyle/>
                    <a:p>
                      <a:r>
                        <a:rPr lang="en-US" b="1"/>
                        <a:t>1</a:t>
                      </a:r>
                      <a:r>
                        <a:rPr lang="en-US"/>
                        <a:t> </a:t>
                      </a:r>
                    </a:p>
                  </a:txBody>
                  <a:tcPr anchor="ctr">
                    <a:lnL>
                      <a:noFill/>
                    </a:lnL>
                    <a:lnR>
                      <a:noFill/>
                    </a:lnR>
                    <a:lnT>
                      <a:noFill/>
                    </a:lnT>
                    <a:lnB>
                      <a:noFill/>
                    </a:lnB>
                    <a:solidFill>
                      <a:srgbClr val="DDDDFF"/>
                    </a:solidFill>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dirty="0"/>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r>
              <a:tr h="327660">
                <a:tc>
                  <a:txBody>
                    <a:bodyPr/>
                    <a:lstStyle/>
                    <a:p>
                      <a:r>
                        <a:rPr lang="en-US" b="1"/>
                        <a:t>2</a:t>
                      </a:r>
                      <a:r>
                        <a:rPr lang="en-US"/>
                        <a:t> </a:t>
                      </a:r>
                    </a:p>
                  </a:txBody>
                  <a:tcPr anchor="ctr">
                    <a:lnL>
                      <a:noFill/>
                    </a:lnL>
                    <a:lnR>
                      <a:noFill/>
                    </a:lnR>
                    <a:lnT>
                      <a:noFill/>
                    </a:lnT>
                    <a:lnB>
                      <a:noFill/>
                    </a:lnB>
                    <a:solidFill>
                      <a:srgbClr val="DDDDFF"/>
                    </a:solidFill>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dirty="0"/>
                        <a:t>* </a:t>
                      </a:r>
                    </a:p>
                  </a:txBody>
                  <a:tcPr anchor="ctr">
                    <a:lnL>
                      <a:noFill/>
                    </a:lnL>
                    <a:lnR>
                      <a:noFill/>
                    </a:lnR>
                    <a:lnT>
                      <a:noFill/>
                    </a:lnT>
                    <a:lnB>
                      <a:noFill/>
                    </a:lnB>
                  </a:tcPr>
                </a:tc>
              </a:tr>
              <a:tr h="327660">
                <a:tc>
                  <a:txBody>
                    <a:bodyPr/>
                    <a:lstStyle/>
                    <a:p>
                      <a:r>
                        <a:rPr lang="en-US" b="1"/>
                        <a:t>3</a:t>
                      </a:r>
                      <a:r>
                        <a:rPr lang="en-US"/>
                        <a:t> </a:t>
                      </a:r>
                    </a:p>
                  </a:txBody>
                  <a:tcPr anchor="ctr">
                    <a:lnL>
                      <a:noFill/>
                    </a:lnL>
                    <a:lnR>
                      <a:noFill/>
                    </a:lnR>
                    <a:lnT>
                      <a:noFill/>
                    </a:lnT>
                    <a:lnB>
                      <a:noFill/>
                    </a:lnB>
                    <a:solidFill>
                      <a:srgbClr val="DDDDFF"/>
                    </a:solidFill>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dirty="0"/>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r>
              <a:tr h="327660">
                <a:tc>
                  <a:txBody>
                    <a:bodyPr/>
                    <a:lstStyle/>
                    <a:p>
                      <a:r>
                        <a:rPr lang="en-US" b="1"/>
                        <a:t>4</a:t>
                      </a:r>
                      <a:r>
                        <a:rPr lang="en-US"/>
                        <a:t> </a:t>
                      </a:r>
                    </a:p>
                  </a:txBody>
                  <a:tcPr anchor="ctr">
                    <a:lnL>
                      <a:noFill/>
                    </a:lnL>
                    <a:lnR>
                      <a:noFill/>
                    </a:lnR>
                    <a:lnT>
                      <a:noFill/>
                    </a:lnT>
                    <a:lnB>
                      <a:noFill/>
                    </a:lnB>
                    <a:solidFill>
                      <a:srgbClr val="DDDDFF"/>
                    </a:solidFill>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r>
              <a:tr h="327660">
                <a:tc>
                  <a:txBody>
                    <a:bodyPr/>
                    <a:lstStyle/>
                    <a:p>
                      <a:r>
                        <a:rPr lang="en-US" b="1"/>
                        <a:t>5</a:t>
                      </a:r>
                      <a:r>
                        <a:rPr lang="en-US"/>
                        <a:t> </a:t>
                      </a:r>
                    </a:p>
                  </a:txBody>
                  <a:tcPr anchor="ctr">
                    <a:lnL>
                      <a:noFill/>
                    </a:lnL>
                    <a:lnR>
                      <a:noFill/>
                    </a:lnR>
                    <a:lnT>
                      <a:noFill/>
                    </a:lnT>
                    <a:lnB>
                      <a:noFill/>
                    </a:lnB>
                    <a:solidFill>
                      <a:srgbClr val="DDDDFF"/>
                    </a:solidFill>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r>
              <a:tr h="327660">
                <a:tc>
                  <a:txBody>
                    <a:bodyPr/>
                    <a:lstStyle/>
                    <a:p>
                      <a:r>
                        <a:rPr lang="en-US" b="1"/>
                        <a:t>6</a:t>
                      </a:r>
                      <a:r>
                        <a:rPr lang="en-US"/>
                        <a:t> </a:t>
                      </a:r>
                    </a:p>
                  </a:txBody>
                  <a:tcPr anchor="ctr">
                    <a:lnL>
                      <a:noFill/>
                    </a:lnL>
                    <a:lnR>
                      <a:noFill/>
                    </a:lnR>
                    <a:lnT>
                      <a:noFill/>
                    </a:lnT>
                    <a:lnB>
                      <a:noFill/>
                    </a:lnB>
                    <a:solidFill>
                      <a:srgbClr val="DDDDFF"/>
                    </a:solidFill>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r>
              <a:tr h="327660">
                <a:tc>
                  <a:txBody>
                    <a:bodyPr/>
                    <a:lstStyle/>
                    <a:p>
                      <a:r>
                        <a:rPr lang="en-US" b="1"/>
                        <a:t>7</a:t>
                      </a:r>
                      <a:r>
                        <a:rPr lang="en-US"/>
                        <a:t> </a:t>
                      </a:r>
                    </a:p>
                  </a:txBody>
                  <a:tcPr anchor="ctr">
                    <a:lnL>
                      <a:noFill/>
                    </a:lnL>
                    <a:lnR>
                      <a:noFill/>
                    </a:lnR>
                    <a:lnT>
                      <a:noFill/>
                    </a:lnT>
                    <a:lnB>
                      <a:noFill/>
                    </a:lnB>
                    <a:solidFill>
                      <a:srgbClr val="DDDDFF"/>
                    </a:solidFill>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a:t>* </a:t>
                      </a:r>
                    </a:p>
                  </a:txBody>
                  <a:tcPr anchor="ctr">
                    <a:lnL>
                      <a:noFill/>
                    </a:lnL>
                    <a:lnR>
                      <a:noFill/>
                    </a:lnR>
                    <a:lnT>
                      <a:noFill/>
                    </a:lnT>
                    <a:lnB>
                      <a:noFill/>
                    </a:lnB>
                  </a:tcPr>
                </a:tc>
                <a:tc>
                  <a:txBody>
                    <a:bodyPr/>
                    <a:lstStyle/>
                    <a:p>
                      <a:r>
                        <a:rPr lang="en-US" dirty="0"/>
                        <a:t>. </a:t>
                      </a:r>
                    </a:p>
                  </a:txBody>
                  <a:tcPr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heduling problem.jpg"/>
          <p:cNvPicPr>
            <a:picLocks noChangeAspect="1"/>
          </p:cNvPicPr>
          <p:nvPr/>
        </p:nvPicPr>
        <p:blipFill>
          <a:blip r:embed="rId2"/>
          <a:srcRect l="4806" t="7778" r="3146" b="22222"/>
          <a:stretch>
            <a:fillRect/>
          </a:stretch>
        </p:blipFill>
        <p:spPr>
          <a:xfrm>
            <a:off x="4419600" y="1752600"/>
            <a:ext cx="4724400" cy="4343400"/>
          </a:xfrm>
          <a:prstGeom prst="rect">
            <a:avLst/>
          </a:prstGeom>
        </p:spPr>
      </p:pic>
      <p:sp>
        <p:nvSpPr>
          <p:cNvPr id="2" name="Title 1"/>
          <p:cNvSpPr>
            <a:spLocks noGrp="1"/>
          </p:cNvSpPr>
          <p:nvPr>
            <p:ph type="title"/>
          </p:nvPr>
        </p:nvSpPr>
        <p:spPr/>
        <p:txBody>
          <a:bodyPr>
            <a:normAutofit/>
          </a:bodyPr>
          <a:lstStyle/>
          <a:p>
            <a:r>
              <a:rPr lang="en-US" dirty="0" smtClean="0"/>
              <a:t>Applications of Vertex Coloring</a:t>
            </a:r>
            <a:endParaRPr lang="en-US" dirty="0"/>
          </a:p>
        </p:txBody>
      </p:sp>
      <p:sp>
        <p:nvSpPr>
          <p:cNvPr id="3" name="Content Placeholder 2"/>
          <p:cNvSpPr>
            <a:spLocks noGrp="1"/>
          </p:cNvSpPr>
          <p:nvPr>
            <p:ph idx="1"/>
          </p:nvPr>
        </p:nvSpPr>
        <p:spPr>
          <a:xfrm>
            <a:off x="457200" y="1600200"/>
            <a:ext cx="4267200" cy="4953000"/>
          </a:xfrm>
        </p:spPr>
        <p:txBody>
          <a:bodyPr>
            <a:normAutofit lnSpcReduction="10000"/>
          </a:bodyPr>
          <a:lstStyle/>
          <a:p>
            <a:r>
              <a:rPr lang="en-US" dirty="0" smtClean="0"/>
              <a:t>To solve the problem mentioned previously you could use that table as an adjacency matrix to construct a graph like the one shown here</a:t>
            </a:r>
          </a:p>
          <a:p>
            <a:r>
              <a:rPr lang="en-US" dirty="0" smtClean="0"/>
              <a:t>This graph can be colored with a minimum of 4 colors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Paths and Circuits Definitions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Let </a:t>
            </a:r>
            <a:r>
              <a:rPr lang="en-US" i="1" dirty="0" smtClean="0"/>
              <a:t>G </a:t>
            </a:r>
            <a:r>
              <a:rPr lang="en-US" dirty="0" smtClean="0"/>
              <a:t>be a graph, and </a:t>
            </a:r>
            <a:r>
              <a:rPr lang="en-US" i="1" dirty="0" smtClean="0"/>
              <a:t>v </a:t>
            </a:r>
            <a:r>
              <a:rPr lang="en-US" dirty="0" smtClean="0"/>
              <a:t>and </a:t>
            </a:r>
            <a:r>
              <a:rPr lang="en-US" i="1" dirty="0" smtClean="0"/>
              <a:t>w </a:t>
            </a:r>
            <a:r>
              <a:rPr lang="en-US" dirty="0" smtClean="0"/>
              <a:t>be vertices in </a:t>
            </a:r>
            <a:r>
              <a:rPr lang="en-US" i="1" dirty="0" smtClean="0"/>
              <a:t>G</a:t>
            </a:r>
            <a:r>
              <a:rPr lang="en-US" dirty="0" smtClean="0"/>
              <a:t>.</a:t>
            </a:r>
          </a:p>
          <a:p>
            <a:r>
              <a:rPr lang="en-US" dirty="0" smtClean="0"/>
              <a:t>A </a:t>
            </a:r>
            <a:r>
              <a:rPr lang="en-US" b="1" dirty="0" smtClean="0"/>
              <a:t>walk from </a:t>
            </a:r>
            <a:r>
              <a:rPr lang="en-US" b="1" i="1" dirty="0" smtClean="0"/>
              <a:t>v </a:t>
            </a:r>
            <a:r>
              <a:rPr lang="en-US" b="1" dirty="0" smtClean="0"/>
              <a:t>to </a:t>
            </a:r>
            <a:r>
              <a:rPr lang="en-US" b="1" i="1" dirty="0" smtClean="0"/>
              <a:t>w</a:t>
            </a:r>
            <a:r>
              <a:rPr lang="en-US" b="1" dirty="0" smtClean="0"/>
              <a:t> </a:t>
            </a:r>
            <a:r>
              <a:rPr lang="en-US" dirty="0" smtClean="0"/>
              <a:t>is a finite series of adjacent vertices and edges of </a:t>
            </a:r>
            <a:r>
              <a:rPr lang="en-US" i="1" dirty="0" smtClean="0"/>
              <a:t>G</a:t>
            </a:r>
            <a:r>
              <a:rPr lang="en-US" dirty="0" smtClean="0"/>
              <a:t>.</a:t>
            </a:r>
          </a:p>
          <a:p>
            <a:r>
              <a:rPr lang="en-US" dirty="0" smtClean="0"/>
              <a:t>A </a:t>
            </a:r>
            <a:r>
              <a:rPr lang="en-US" b="1" dirty="0" smtClean="0"/>
              <a:t>path from </a:t>
            </a:r>
            <a:r>
              <a:rPr lang="en-US" b="1" i="1" dirty="0" smtClean="0"/>
              <a:t>v </a:t>
            </a:r>
            <a:r>
              <a:rPr lang="en-US" b="1" dirty="0" smtClean="0"/>
              <a:t>to </a:t>
            </a:r>
            <a:r>
              <a:rPr lang="en-US" b="1" i="1" dirty="0" smtClean="0"/>
              <a:t>w</a:t>
            </a:r>
            <a:r>
              <a:rPr lang="en-US" b="1" dirty="0" smtClean="0"/>
              <a:t> </a:t>
            </a:r>
            <a:r>
              <a:rPr lang="en-US" dirty="0" smtClean="0"/>
              <a:t>is a walk from </a:t>
            </a:r>
            <a:r>
              <a:rPr lang="en-US" i="1" dirty="0" smtClean="0"/>
              <a:t>v </a:t>
            </a:r>
            <a:r>
              <a:rPr lang="en-US" dirty="0" smtClean="0"/>
              <a:t>to </a:t>
            </a:r>
            <a:r>
              <a:rPr lang="en-US" i="1" dirty="0" smtClean="0"/>
              <a:t>w </a:t>
            </a:r>
            <a:r>
              <a:rPr lang="en-US" dirty="0" smtClean="0"/>
              <a:t>that does not contain a repeated edge.</a:t>
            </a:r>
          </a:p>
          <a:p>
            <a:r>
              <a:rPr lang="en-US" dirty="0" smtClean="0"/>
              <a:t>A </a:t>
            </a:r>
            <a:r>
              <a:rPr lang="en-US" b="1" dirty="0" smtClean="0"/>
              <a:t>simple path from </a:t>
            </a:r>
            <a:r>
              <a:rPr lang="en-US" b="1" i="1" dirty="0" smtClean="0"/>
              <a:t>v </a:t>
            </a:r>
            <a:r>
              <a:rPr lang="en-US" b="1" dirty="0" smtClean="0"/>
              <a:t>to </a:t>
            </a:r>
            <a:r>
              <a:rPr lang="en-US" b="1" i="1" dirty="0" smtClean="0"/>
              <a:t>w</a:t>
            </a:r>
            <a:r>
              <a:rPr lang="en-US" b="1" dirty="0" smtClean="0"/>
              <a:t> </a:t>
            </a:r>
            <a:r>
              <a:rPr lang="en-US" dirty="0" smtClean="0"/>
              <a:t>is a path that does not contain a repeated vertex.</a:t>
            </a:r>
          </a:p>
          <a:p>
            <a:r>
              <a:rPr lang="en-US" dirty="0" smtClean="0"/>
              <a:t>A </a:t>
            </a:r>
            <a:r>
              <a:rPr lang="en-US" b="1" dirty="0" smtClean="0"/>
              <a:t>closed walk </a:t>
            </a:r>
            <a:r>
              <a:rPr lang="en-US" dirty="0" smtClean="0"/>
              <a:t>is a walk that starts and ends at the same vertex.</a:t>
            </a:r>
          </a:p>
          <a:p>
            <a:r>
              <a:rPr lang="en-US" dirty="0" smtClean="0"/>
              <a:t>A </a:t>
            </a:r>
            <a:r>
              <a:rPr lang="en-US" b="1" dirty="0" smtClean="0"/>
              <a:t>circuit</a:t>
            </a:r>
            <a:r>
              <a:rPr lang="en-US" dirty="0" smtClean="0"/>
              <a:t> is a closed walk that does not contain a repeated edge.</a:t>
            </a:r>
          </a:p>
          <a:p>
            <a:r>
              <a:rPr lang="en-US" dirty="0" smtClean="0"/>
              <a:t>A </a:t>
            </a:r>
            <a:r>
              <a:rPr lang="en-US" b="1" dirty="0" smtClean="0"/>
              <a:t>simple circuit</a:t>
            </a:r>
            <a:r>
              <a:rPr lang="en-US" dirty="0" smtClean="0"/>
              <a:t> is a circuit that does not have any other repeated vertex except for the first and last.</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566</TotalTime>
  <Words>1730</Words>
  <Application>Microsoft Office PowerPoint</Application>
  <PresentationFormat>On-screen Show (4:3)</PresentationFormat>
  <Paragraphs>217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Graph Theory</vt:lpstr>
      <vt:lpstr>Basic Terminology </vt:lpstr>
      <vt:lpstr>Degrees of Vertices</vt:lpstr>
      <vt:lpstr>Adjacency Matrixes</vt:lpstr>
      <vt:lpstr>Adjacency Matrix Example</vt:lpstr>
      <vt:lpstr>Vertex Coloring</vt:lpstr>
      <vt:lpstr>Applications of Vertex Coloring</vt:lpstr>
      <vt:lpstr>Applications of Vertex Coloring</vt:lpstr>
      <vt:lpstr>Paths and Circuits Definitions</vt:lpstr>
      <vt:lpstr>Paths and Circuits Definitions Continued</vt:lpstr>
      <vt:lpstr>Euler Circuits and Paths</vt:lpstr>
      <vt:lpstr>Application of an Euler Path </vt:lpstr>
      <vt:lpstr>Hamiltonian Circuits</vt:lpstr>
      <vt:lpstr>Application of Hamiltonian Circuits: The Traveling Salesman Problem</vt:lpstr>
      <vt:lpstr>NP-Complete Problems</vt:lpstr>
      <vt:lpstr>Finding the Shortest Path</vt:lpstr>
      <vt:lpstr>Dijkstra’s Algorithm</vt:lpstr>
      <vt:lpstr>Example of Dijkstra’s Algorithm</vt:lpstr>
      <vt:lpstr>Trees</vt:lpstr>
      <vt:lpstr>Binary Trees</vt:lpstr>
      <vt:lpstr>Spanning Trees</vt:lpstr>
    </vt:vector>
  </TitlesOfParts>
  <Company>Sherwood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Graph Theory</dc:title>
  <dc:creator>SETTINGS</dc:creator>
  <cp:lastModifiedBy>SETTINGS</cp:lastModifiedBy>
  <cp:revision>93</cp:revision>
  <dcterms:created xsi:type="dcterms:W3CDTF">2010-04-14T15:55:33Z</dcterms:created>
  <dcterms:modified xsi:type="dcterms:W3CDTF">2010-05-24T15:43:53Z</dcterms:modified>
</cp:coreProperties>
</file>