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5" r:id="rId11"/>
    <p:sldId id="266" r:id="rId12"/>
    <p:sldId id="268" r:id="rId13"/>
    <p:sldId id="271" r:id="rId14"/>
    <p:sldId id="272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E8188-C183-4ED6-B581-0CEF0B298496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892DE-F9D9-43E2-A056-51FE0CB042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892DE-F9D9-43E2-A056-51FE0CB0420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image" Target="../media/image25.gif"/><Relationship Id="rId7" Type="http://schemas.openxmlformats.org/officeDocument/2006/relationships/image" Target="../media/image2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Sets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 is an object defined as a collection of other distinct objects, known as elements of the set</a:t>
            </a:r>
          </a:p>
          <a:p>
            <a:pPr lvl="1"/>
            <a:r>
              <a:rPr lang="en-US" dirty="0" smtClean="0"/>
              <a:t>The elements of a set can be anything: people, plants, numbers, functions, and even other sets.</a:t>
            </a:r>
          </a:p>
          <a:p>
            <a:pPr lvl="1"/>
            <a:r>
              <a:rPr lang="en-US" dirty="0" smtClean="0"/>
              <a:t>Using sets, nearly any mathematical concept can be derived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and Complement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 of two sets (</a:t>
            </a:r>
            <a:r>
              <a:rPr lang="en-US" i="1" dirty="0" smtClean="0"/>
              <a:t>B-A</a:t>
            </a:r>
            <a:r>
              <a:rPr lang="en-US" dirty="0" smtClean="0"/>
              <a:t>) is the set of all elements x in </a:t>
            </a:r>
            <a:r>
              <a:rPr lang="en-US" i="1" dirty="0" smtClean="0"/>
              <a:t>U</a:t>
            </a:r>
            <a:r>
              <a:rPr lang="en-US" dirty="0" smtClean="0"/>
              <a:t> such that x is in </a:t>
            </a:r>
            <a:r>
              <a:rPr lang="en-US" i="1" dirty="0" smtClean="0"/>
              <a:t>B</a:t>
            </a:r>
            <a:r>
              <a:rPr lang="en-US" dirty="0" smtClean="0"/>
              <a:t> but not in </a:t>
            </a:r>
            <a:r>
              <a:rPr lang="en-US" i="1" dirty="0" smtClean="0"/>
              <a:t>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complement of a set is the set of all elements that are not in the original set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590800"/>
            <a:ext cx="2400300" cy="304800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4191000"/>
            <a:ext cx="187452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Set 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If an element is in a set’s complement, it is </a:t>
            </a:r>
            <a:r>
              <a:rPr lang="en-US" b="1" dirty="0" smtClean="0"/>
              <a:t>not</a:t>
            </a:r>
            <a:r>
              <a:rPr lang="en-US" dirty="0" smtClean="0"/>
              <a:t> in the original set</a:t>
            </a:r>
          </a:p>
          <a:p>
            <a:pPr lvl="1"/>
            <a:r>
              <a:rPr lang="en-US" dirty="0" smtClean="0"/>
              <a:t>Identity Laws: </a:t>
            </a:r>
          </a:p>
          <a:p>
            <a:pPr lvl="1"/>
            <a:r>
              <a:rPr lang="en-US" dirty="0" smtClean="0"/>
              <a:t>Complement Laws: </a:t>
            </a:r>
          </a:p>
          <a:p>
            <a:pPr lvl="1"/>
            <a:r>
              <a:rPr lang="en-US" dirty="0" smtClean="0"/>
              <a:t>Double Complement Law: </a:t>
            </a:r>
          </a:p>
          <a:p>
            <a:pPr lvl="1"/>
            <a:r>
              <a:rPr lang="en-US" dirty="0" smtClean="0"/>
              <a:t>Idempotent Laws: </a:t>
            </a:r>
          </a:p>
          <a:p>
            <a:pPr lvl="1"/>
            <a:r>
              <a:rPr lang="en-US" dirty="0" smtClean="0"/>
              <a:t>Universal Bound Laws: </a:t>
            </a:r>
          </a:p>
          <a:p>
            <a:pPr lvl="1"/>
            <a:r>
              <a:rPr lang="en-US" dirty="0" err="1" smtClean="0"/>
              <a:t>DeMorgan’s</a:t>
            </a:r>
            <a:r>
              <a:rPr lang="en-US" dirty="0" smtClean="0"/>
              <a:t> Laws:</a:t>
            </a:r>
          </a:p>
          <a:p>
            <a:pPr lvl="1"/>
            <a:r>
              <a:rPr lang="en-US" dirty="0" smtClean="0"/>
              <a:t>Absorption Laws: </a:t>
            </a:r>
          </a:p>
          <a:p>
            <a:pPr lvl="1"/>
            <a:r>
              <a:rPr lang="en-US" dirty="0" smtClean="0"/>
              <a:t>Special Set Complements: </a:t>
            </a:r>
          </a:p>
          <a:p>
            <a:pPr lvl="1"/>
            <a:r>
              <a:rPr lang="en-US" dirty="0" smtClean="0"/>
              <a:t>Set Difference Law: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2514600"/>
            <a:ext cx="1676400" cy="3810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3048000"/>
            <a:ext cx="1628775" cy="30480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3581400"/>
            <a:ext cx="762000" cy="304800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3962400"/>
            <a:ext cx="1676400" cy="381000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419600"/>
            <a:ext cx="1514475" cy="381000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4953000"/>
            <a:ext cx="2819400" cy="304800"/>
          </a:xfrm>
          <a:prstGeom prst="rect">
            <a:avLst/>
          </a:prstGeom>
          <a:noFill/>
        </p:spPr>
      </p:pic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5334000"/>
            <a:ext cx="2438400" cy="304800"/>
          </a:xfrm>
          <a:prstGeom prst="rect">
            <a:avLst/>
          </a:prstGeom>
          <a:noFill/>
        </p:spPr>
      </p:pic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5867400"/>
            <a:ext cx="1295400" cy="304800"/>
          </a:xfrm>
          <a:prstGeom prst="rect">
            <a:avLst/>
          </a:prstGeom>
          <a:noFill/>
        </p:spPr>
      </p:pic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6324600"/>
            <a:ext cx="1066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Aids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Set operations can be represented by visual aids like Venn Diagrams</a:t>
            </a:r>
          </a:p>
          <a:p>
            <a:pPr lvl="1"/>
            <a:r>
              <a:rPr lang="en-US" dirty="0" smtClean="0"/>
              <a:t>Given sets A={1,2} and B={2,3} and outside value (4)</a:t>
            </a:r>
          </a:p>
          <a:p>
            <a:pPr lvl="2"/>
            <a:r>
              <a:rPr lang="en-US" dirty="0" smtClean="0"/>
              <a:t>“A union B” is </a:t>
            </a:r>
          </a:p>
          <a:p>
            <a:pPr lvl="2"/>
            <a:r>
              <a:rPr lang="en-US" dirty="0" smtClean="0"/>
              <a:t>            “A intersect B” is </a:t>
            </a:r>
          </a:p>
          <a:p>
            <a:pPr lvl="2"/>
            <a:r>
              <a:rPr lang="en-US" dirty="0" smtClean="0"/>
              <a:t>“A complement” is</a:t>
            </a:r>
          </a:p>
          <a:p>
            <a:pPr lvl="2"/>
            <a:r>
              <a:rPr lang="en-US" dirty="0" smtClean="0"/>
              <a:t>“A – B” is </a:t>
            </a:r>
          </a:p>
          <a:p>
            <a:pPr lvl="2"/>
            <a:r>
              <a:rPr lang="en-US" dirty="0" smtClean="0"/>
              <a:t>“Complement (A union B)” is</a:t>
            </a:r>
          </a:p>
          <a:p>
            <a:pPr lvl="2"/>
            <a:r>
              <a:rPr lang="en-US" dirty="0" smtClean="0"/>
              <a:t>             “Complement (A intersect B)” is</a:t>
            </a:r>
          </a:p>
          <a:p>
            <a:pPr lvl="1"/>
            <a:r>
              <a:rPr lang="en-US" dirty="0" smtClean="0"/>
              <a:t>Any set operation can be represented by a visual aid, regardless of complexity. This is useful in proofs!</a:t>
            </a:r>
            <a:endParaRPr lang="en-US" dirty="0"/>
          </a:p>
        </p:txBody>
      </p:sp>
      <p:pic>
        <p:nvPicPr>
          <p:cNvPr id="24578" name="Picture 2" descr="A union B is shad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743200"/>
            <a:ext cx="1066800" cy="533400"/>
          </a:xfrm>
          <a:prstGeom prst="rect">
            <a:avLst/>
          </a:prstGeom>
          <a:noFill/>
        </p:spPr>
      </p:pic>
      <p:pic>
        <p:nvPicPr>
          <p:cNvPr id="24580" name="Picture 4" descr="A intersect B is shad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00400"/>
            <a:ext cx="1066800" cy="533400"/>
          </a:xfrm>
          <a:prstGeom prst="rect">
            <a:avLst/>
          </a:prstGeom>
          <a:noFill/>
        </p:spPr>
      </p:pic>
      <p:pic>
        <p:nvPicPr>
          <p:cNvPr id="24582" name="Picture 6" descr="the complement of A is shad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733800"/>
            <a:ext cx="1066800" cy="533400"/>
          </a:xfrm>
          <a:prstGeom prst="rect">
            <a:avLst/>
          </a:prstGeom>
          <a:noFill/>
        </p:spPr>
      </p:pic>
      <p:pic>
        <p:nvPicPr>
          <p:cNvPr id="24584" name="Picture 8" descr="A complement B is shad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4114800"/>
            <a:ext cx="990600" cy="533400"/>
          </a:xfrm>
          <a:prstGeom prst="rect">
            <a:avLst/>
          </a:prstGeom>
          <a:noFill/>
        </p:spPr>
      </p:pic>
      <p:pic>
        <p:nvPicPr>
          <p:cNvPr id="24586" name="Picture 10" descr="the complement of A union B is shade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4495800"/>
            <a:ext cx="962025" cy="523876"/>
          </a:xfrm>
          <a:prstGeom prst="rect">
            <a:avLst/>
          </a:prstGeom>
          <a:noFill/>
        </p:spPr>
      </p:pic>
      <p:pic>
        <p:nvPicPr>
          <p:cNvPr id="24588" name="Picture 12" descr="the complement of A intersect B is shade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4953000"/>
            <a:ext cx="962025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power set of set </a:t>
            </a:r>
            <a:r>
              <a:rPr lang="en-US" i="1" dirty="0" smtClean="0"/>
              <a:t>A</a:t>
            </a:r>
            <a:r>
              <a:rPr lang="en-US" dirty="0" smtClean="0"/>
              <a:t> is the set of all subsets of </a:t>
            </a:r>
            <a:r>
              <a:rPr lang="en-US" i="1" dirty="0" smtClean="0"/>
              <a:t>A</a:t>
            </a:r>
            <a:endParaRPr lang="en-US" dirty="0" smtClean="0"/>
          </a:p>
          <a:p>
            <a:pPr lvl="1"/>
            <a:r>
              <a:rPr lang="en-US" dirty="0" smtClean="0"/>
              <a:t>Consider the set {1,2}</a:t>
            </a:r>
          </a:p>
          <a:p>
            <a:pPr lvl="2"/>
            <a:r>
              <a:rPr lang="en-US" dirty="0" smtClean="0"/>
              <a:t>The power set of {1,2} contains all subsets, so the null set and the original set itself are also elements</a:t>
            </a:r>
          </a:p>
          <a:p>
            <a:pPr lvl="2"/>
            <a:r>
              <a:rPr lang="en-US" dirty="0" smtClean="0"/>
              <a:t>This is denoted </a:t>
            </a:r>
          </a:p>
          <a:p>
            <a:pPr lvl="2"/>
            <a:r>
              <a:rPr lang="en-US" dirty="0" smtClean="0"/>
              <a:t>It has been proven (through induction) that a set of </a:t>
            </a:r>
            <a:r>
              <a:rPr lang="en-US" i="1" dirty="0" smtClean="0"/>
              <a:t>n </a:t>
            </a:r>
            <a:r>
              <a:rPr lang="en-US" dirty="0" smtClean="0"/>
              <a:t> elements has exactly      subsets</a:t>
            </a:r>
            <a:endParaRPr lang="en-US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4038600"/>
            <a:ext cx="1590675" cy="381000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4876800"/>
            <a:ext cx="24384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set, such as {1,2} is equal to all other sets that contain only the elements {1,2} in any order and frequency, such as {1,2,1,1}</a:t>
            </a:r>
          </a:p>
          <a:p>
            <a:r>
              <a:rPr lang="en-US" dirty="0" smtClean="0"/>
              <a:t>The opposite is true of an </a:t>
            </a:r>
            <a:r>
              <a:rPr lang="en-US" i="1" dirty="0" smtClean="0"/>
              <a:t>ordered </a:t>
            </a:r>
            <a:r>
              <a:rPr lang="en-US" i="1" dirty="0" err="1" smtClean="0"/>
              <a:t>tuple</a:t>
            </a:r>
            <a:endParaRPr lang="en-US" i="1" dirty="0" smtClean="0"/>
          </a:p>
          <a:p>
            <a:pPr lvl="1"/>
            <a:r>
              <a:rPr lang="en-US" dirty="0" smtClean="0"/>
              <a:t>The ordered </a:t>
            </a:r>
            <a:r>
              <a:rPr lang="en-US" dirty="0" err="1" smtClean="0"/>
              <a:t>tuple</a:t>
            </a:r>
            <a:r>
              <a:rPr lang="en-US" dirty="0" smtClean="0"/>
              <a:t> (x[1], x[2],…,x[n]) is equal to the ordered </a:t>
            </a:r>
            <a:r>
              <a:rPr lang="en-US" dirty="0" err="1" smtClean="0"/>
              <a:t>tuple</a:t>
            </a:r>
            <a:r>
              <a:rPr lang="en-US" dirty="0" smtClean="0"/>
              <a:t> (y[1], y[2],…,y[n]) </a:t>
            </a:r>
            <a:r>
              <a:rPr lang="en-US" dirty="0" err="1" smtClean="0"/>
              <a:t>iff</a:t>
            </a:r>
            <a:r>
              <a:rPr lang="en-US" dirty="0" smtClean="0"/>
              <a:t> “x[1] = y[1], x[2] = y[2], …,x[n] = y[n]”</a:t>
            </a:r>
          </a:p>
          <a:p>
            <a:pPr lvl="2"/>
            <a:r>
              <a:rPr lang="en-US" dirty="0" smtClean="0"/>
              <a:t>Each element must equal its partner – (</a:t>
            </a:r>
            <a:r>
              <a:rPr lang="en-US" dirty="0" err="1" smtClean="0"/>
              <a:t>a,b</a:t>
            </a:r>
            <a:r>
              <a:rPr lang="en-US" dirty="0" smtClean="0"/>
              <a:t>) = (</a:t>
            </a:r>
            <a:r>
              <a:rPr lang="en-US" dirty="0" err="1" smtClean="0"/>
              <a:t>c,d</a:t>
            </a:r>
            <a:r>
              <a:rPr lang="en-US" dirty="0" smtClean="0"/>
              <a:t>) </a:t>
            </a:r>
            <a:r>
              <a:rPr lang="en-US" dirty="0" err="1" smtClean="0"/>
              <a:t>iff</a:t>
            </a:r>
            <a:r>
              <a:rPr lang="en-US" dirty="0" smtClean="0"/>
              <a:t>   “a = c and b = d”</a:t>
            </a:r>
          </a:p>
          <a:p>
            <a:pPr lvl="1"/>
            <a:r>
              <a:rPr lang="en-US" dirty="0" smtClean="0"/>
              <a:t>An ordered 2-tuple is denoted ((x[1],y[1]),…,(x[n],y[n])) and is called an </a:t>
            </a:r>
            <a:r>
              <a:rPr lang="en-US" i="1" dirty="0" smtClean="0"/>
              <a:t>ordered </a:t>
            </a:r>
            <a:r>
              <a:rPr lang="en-US" dirty="0" smtClean="0"/>
              <a:t>pair. A 3-tuple is an ordered triple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Cross Products (a.k.a. Cartesian Products)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cross product of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(</a:t>
            </a:r>
            <a:r>
              <a:rPr lang="en-US" i="1" dirty="0" err="1" smtClean="0"/>
              <a:t>A</a:t>
            </a:r>
            <a:r>
              <a:rPr lang="en-US" b="1" dirty="0" err="1" smtClean="0"/>
              <a:t>x</a:t>
            </a:r>
            <a:r>
              <a:rPr lang="en-US" i="1" dirty="0" err="1" smtClean="0"/>
              <a:t>B</a:t>
            </a:r>
            <a:r>
              <a:rPr lang="en-US" dirty="0" smtClean="0"/>
              <a:t>) is the set of all ordered pairs (</a:t>
            </a:r>
            <a:r>
              <a:rPr lang="en-US" dirty="0" err="1" smtClean="0"/>
              <a:t>a,b</a:t>
            </a:r>
            <a:r>
              <a:rPr lang="en-US" dirty="0" smtClean="0"/>
              <a:t>) where a is in </a:t>
            </a:r>
            <a:r>
              <a:rPr lang="en-US" i="1" dirty="0" smtClean="0"/>
              <a:t>A</a:t>
            </a:r>
            <a:r>
              <a:rPr lang="en-US" dirty="0" smtClean="0"/>
              <a:t> and b is in </a:t>
            </a:r>
            <a:r>
              <a:rPr lang="en-US" i="1" dirty="0" smtClean="0"/>
              <a:t>B</a:t>
            </a:r>
            <a:endParaRPr lang="en-US" dirty="0" smtClean="0"/>
          </a:p>
          <a:p>
            <a:pPr lvl="1"/>
            <a:r>
              <a:rPr lang="en-US" dirty="0" smtClean="0"/>
              <a:t> The cross product of {1,2,3} and {</a:t>
            </a:r>
            <a:r>
              <a:rPr lang="en-US" dirty="0" err="1" smtClean="0"/>
              <a:t>a,b</a:t>
            </a:r>
            <a:r>
              <a:rPr lang="en-US" dirty="0" smtClean="0"/>
              <a:t>} is 		{(1,a), (2,a), (3,a), (1,b), (2,b), (3,b)}</a:t>
            </a:r>
          </a:p>
          <a:p>
            <a:pPr lvl="1"/>
            <a:r>
              <a:rPr lang="en-US" dirty="0" smtClean="0"/>
              <a:t>The cross product of </a:t>
            </a:r>
            <a:r>
              <a:rPr lang="en-US" i="1" dirty="0" smtClean="0"/>
              <a:t>n</a:t>
            </a:r>
            <a:r>
              <a:rPr lang="en-US" dirty="0" smtClean="0"/>
              <a:t> number of sets is a set of ordered </a:t>
            </a:r>
            <a:r>
              <a:rPr lang="en-US" dirty="0" err="1" smtClean="0"/>
              <a:t>tuples</a:t>
            </a:r>
            <a:r>
              <a:rPr lang="en-US" dirty="0" smtClean="0"/>
              <a:t>, with each </a:t>
            </a:r>
            <a:r>
              <a:rPr lang="en-US" dirty="0" err="1" smtClean="0"/>
              <a:t>tuple</a:t>
            </a:r>
            <a:r>
              <a:rPr lang="en-US" dirty="0" smtClean="0"/>
              <a:t> containing </a:t>
            </a:r>
            <a:r>
              <a:rPr lang="en-US" i="1" dirty="0" smtClean="0"/>
              <a:t>n</a:t>
            </a:r>
            <a:r>
              <a:rPr lang="en-US" dirty="0" smtClean="0"/>
              <a:t> elements</a:t>
            </a:r>
            <a:endParaRPr lang="en-US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2743200"/>
            <a:ext cx="22098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Procedural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order to use these concepts in CS, you must be able to use their definitions to generate procedures</a:t>
            </a:r>
          </a:p>
          <a:p>
            <a:pPr lvl="1"/>
            <a:r>
              <a:rPr lang="en-US" dirty="0" smtClean="0"/>
              <a:t>Union: if element </a:t>
            </a:r>
            <a:r>
              <a:rPr lang="en-US" i="1" dirty="0" smtClean="0"/>
              <a:t>x</a:t>
            </a:r>
            <a:r>
              <a:rPr lang="en-US" dirty="0" smtClean="0"/>
              <a:t> is in “A union B”, it must be in A or B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x</a:t>
            </a:r>
            <a:r>
              <a:rPr lang="en-US" dirty="0" smtClean="0"/>
              <a:t> is in “A intersect B”, it must be in A and B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x</a:t>
            </a:r>
            <a:r>
              <a:rPr lang="en-US" dirty="0" smtClean="0"/>
              <a:t> is in “A difference B”, it must be in A and can’t be in B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x</a:t>
            </a:r>
            <a:r>
              <a:rPr lang="en-US" dirty="0" smtClean="0"/>
              <a:t> is in “A complement”, it cannot be in A</a:t>
            </a:r>
          </a:p>
          <a:p>
            <a:pPr lvl="1"/>
            <a:r>
              <a:rPr lang="en-US" dirty="0" smtClean="0"/>
              <a:t>If (</a:t>
            </a:r>
            <a:r>
              <a:rPr lang="en-US" i="1" dirty="0" err="1" smtClean="0"/>
              <a:t>x</a:t>
            </a:r>
            <a:r>
              <a:rPr lang="en-US" dirty="0" err="1" smtClean="0"/>
              <a:t>,</a:t>
            </a:r>
            <a:r>
              <a:rPr lang="en-US" i="1" dirty="0" err="1" smtClean="0"/>
              <a:t>y</a:t>
            </a:r>
            <a:r>
              <a:rPr lang="en-US" dirty="0" smtClean="0"/>
              <a:t>) is in “A cross B”, </a:t>
            </a:r>
            <a:r>
              <a:rPr lang="en-US" i="1" dirty="0" smtClean="0"/>
              <a:t>x</a:t>
            </a:r>
            <a:r>
              <a:rPr lang="en-US" dirty="0" smtClean="0"/>
              <a:t> must be in A and </a:t>
            </a:r>
            <a:r>
              <a:rPr lang="en-US" i="1" dirty="0" smtClean="0"/>
              <a:t>y</a:t>
            </a:r>
            <a:r>
              <a:rPr lang="en-US" dirty="0" smtClean="0"/>
              <a:t> must be in B</a:t>
            </a:r>
          </a:p>
          <a:p>
            <a:pPr lvl="1"/>
            <a:r>
              <a:rPr lang="en-US" dirty="0" smtClean="0"/>
              <a:t>If A is a subset of B, every element </a:t>
            </a:r>
            <a:r>
              <a:rPr lang="en-US" i="1" dirty="0" smtClean="0"/>
              <a:t>a</a:t>
            </a:r>
            <a:r>
              <a:rPr lang="en-US" dirty="0" smtClean="0"/>
              <a:t> that is in A must be in B</a:t>
            </a:r>
          </a:p>
          <a:p>
            <a:pPr lvl="1"/>
            <a:r>
              <a:rPr lang="en-US" dirty="0" smtClean="0"/>
              <a:t>If set A and B are equal, A must be a subset of B and B must be a subset of A</a:t>
            </a:r>
          </a:p>
          <a:p>
            <a:r>
              <a:rPr lang="en-US" dirty="0" smtClean="0"/>
              <a:t>From these procedures, set identities and laws can be constructed in your code. Try extending set theory definitions to more than two sets. Happy coding!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Subset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This common algorithm is used to prove subset relations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Use this algorithm to help define other algorithms. Remember: reusing code is a good thing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447800" y="2667000"/>
          <a:ext cx="7086599" cy="3200400"/>
        </p:xfrm>
        <a:graphic>
          <a:graphicData uri="http://schemas.openxmlformats.org/presentationml/2006/ole">
            <p:oleObj spid="_x0000_s1027" name="WordPad Document" r:id="rId4" imgW="5486400" imgH="2446200" progId="WordPad.Document.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are many accepted ways to describe sets.</a:t>
            </a:r>
          </a:p>
          <a:p>
            <a:pPr lvl="1"/>
            <a:r>
              <a:rPr lang="en-US" dirty="0" smtClean="0"/>
              <a:t>Intensional Definition: </a:t>
            </a:r>
            <a:r>
              <a:rPr lang="en-US" i="1" dirty="0" smtClean="0"/>
              <a:t>A</a:t>
            </a:r>
            <a:r>
              <a:rPr lang="en-US" dirty="0" smtClean="0"/>
              <a:t> is the set of all integers</a:t>
            </a:r>
          </a:p>
          <a:p>
            <a:pPr lvl="1"/>
            <a:r>
              <a:rPr lang="en-US" dirty="0" smtClean="0"/>
              <a:t>Extension: using braces – </a:t>
            </a:r>
            <a:r>
              <a:rPr lang="en-US" i="1" dirty="0" smtClean="0"/>
              <a:t>C </a:t>
            </a:r>
            <a:r>
              <a:rPr lang="en-US" dirty="0" smtClean="0"/>
              <a:t>= {red, blue, green}</a:t>
            </a:r>
          </a:p>
          <a:p>
            <a:pPr lvl="2"/>
            <a:r>
              <a:rPr lang="en-US" dirty="0" smtClean="0"/>
              <a:t>Use “…” as a shorthand – </a:t>
            </a:r>
            <a:r>
              <a:rPr lang="en-US" i="1" dirty="0" smtClean="0"/>
              <a:t>D</a:t>
            </a:r>
            <a:r>
              <a:rPr lang="en-US" dirty="0" smtClean="0"/>
              <a:t> = {1,2,3,…,1000}</a:t>
            </a:r>
          </a:p>
          <a:p>
            <a:pPr lvl="1"/>
            <a:r>
              <a:rPr lang="en-US" dirty="0" smtClean="0"/>
              <a:t>Set-Builder notation: using a formula</a:t>
            </a:r>
          </a:p>
          <a:p>
            <a:pPr lvl="2"/>
            <a:r>
              <a:rPr lang="en-US" i="1" dirty="0" smtClean="0"/>
              <a:t>F</a:t>
            </a:r>
            <a:r>
              <a:rPr lang="en-US" dirty="0" smtClean="0"/>
              <a:t> = {n^2: </a:t>
            </a:r>
            <a:r>
              <a:rPr lang="en-US" i="1" dirty="0" smtClean="0"/>
              <a:t>n</a:t>
            </a:r>
            <a:r>
              <a:rPr lang="en-US" dirty="0" smtClean="0"/>
              <a:t> is an integer; and 0 ≤ </a:t>
            </a:r>
            <a:r>
              <a:rPr lang="en-US" i="1" dirty="0" smtClean="0"/>
              <a:t>n</a:t>
            </a:r>
            <a:r>
              <a:rPr lang="en-US" dirty="0" smtClean="0"/>
              <a:t> ≤ 19}</a:t>
            </a:r>
          </a:p>
          <a:p>
            <a:pPr lvl="2"/>
            <a:r>
              <a:rPr lang="en-US" dirty="0" smtClean="0"/>
              <a:t>This is the set of the first 20 squared integers</a:t>
            </a:r>
          </a:p>
          <a:p>
            <a:pPr lvl="2"/>
            <a:r>
              <a:rPr lang="en-US" dirty="0" smtClean="0"/>
              <a:t>The “:” means “Such That”</a:t>
            </a:r>
          </a:p>
          <a:p>
            <a:pPr lvl="2"/>
            <a:r>
              <a:rPr lang="en-US" dirty="0" smtClean="0"/>
              <a:t>This form can be expanded by indicating the set of all elements with a given property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key relation between sets is membership</a:t>
            </a:r>
          </a:p>
          <a:p>
            <a:pPr lvl="1"/>
            <a:r>
              <a:rPr lang="en-US" dirty="0" smtClean="0"/>
              <a:t>If set </a:t>
            </a:r>
            <a:r>
              <a:rPr lang="en-US" i="1" dirty="0" smtClean="0"/>
              <a:t>X</a:t>
            </a:r>
            <a:r>
              <a:rPr lang="en-US" dirty="0" smtClean="0"/>
              <a:t> is a member of set </a:t>
            </a:r>
            <a:r>
              <a:rPr lang="en-US" i="1" dirty="0" smtClean="0"/>
              <a:t>Y</a:t>
            </a:r>
            <a:r>
              <a:rPr lang="en-US" dirty="0" smtClean="0"/>
              <a:t>, then all of the elements of </a:t>
            </a:r>
            <a:r>
              <a:rPr lang="en-US" i="1" dirty="0" smtClean="0"/>
              <a:t>X</a:t>
            </a:r>
            <a:r>
              <a:rPr lang="en-US" dirty="0" smtClean="0"/>
              <a:t> are also in </a:t>
            </a:r>
            <a:r>
              <a:rPr lang="en-US" i="1" dirty="0" smtClean="0"/>
              <a:t>Y</a:t>
            </a:r>
            <a:endParaRPr lang="en-US" dirty="0" smtClean="0"/>
          </a:p>
          <a:p>
            <a:pPr lvl="2"/>
            <a:r>
              <a:rPr lang="en-US" dirty="0" smtClean="0"/>
              <a:t>This is loosely denoted </a:t>
            </a:r>
            <a:r>
              <a:rPr lang="en-US" i="1" dirty="0" smtClean="0"/>
              <a:t>X   Y</a:t>
            </a:r>
            <a:r>
              <a:rPr lang="en-US" dirty="0" smtClean="0"/>
              <a:t>, where </a:t>
            </a:r>
            <a:r>
              <a:rPr lang="en-US" i="1" dirty="0" smtClean="0"/>
              <a:t>X </a:t>
            </a:r>
            <a:r>
              <a:rPr lang="en-US" dirty="0" smtClean="0"/>
              <a:t>is a </a:t>
            </a:r>
            <a:r>
              <a:rPr lang="en-US" i="1" dirty="0" smtClean="0"/>
              <a:t>subset</a:t>
            </a:r>
            <a:r>
              <a:rPr lang="en-US" dirty="0" smtClean="0"/>
              <a:t> of </a:t>
            </a:r>
            <a:r>
              <a:rPr lang="en-US" i="1" dirty="0" smtClean="0"/>
              <a:t>Y</a:t>
            </a:r>
            <a:endParaRPr lang="en-US" dirty="0" smtClean="0"/>
          </a:p>
          <a:p>
            <a:pPr lvl="1"/>
            <a:r>
              <a:rPr lang="en-US" dirty="0" smtClean="0"/>
              <a:t>If element </a:t>
            </a:r>
            <a:r>
              <a:rPr lang="en-US" i="1" dirty="0" smtClean="0"/>
              <a:t>a</a:t>
            </a:r>
            <a:r>
              <a:rPr lang="en-US" dirty="0" smtClean="0"/>
              <a:t> is a member of set </a:t>
            </a:r>
            <a:r>
              <a:rPr lang="en-US" i="1" dirty="0" smtClean="0"/>
              <a:t>Y</a:t>
            </a:r>
            <a:r>
              <a:rPr lang="en-US" dirty="0" smtClean="0"/>
              <a:t>, we say </a:t>
            </a:r>
            <a:r>
              <a:rPr lang="en-US" i="1" dirty="0" smtClean="0"/>
              <a:t>a</a:t>
            </a:r>
            <a:r>
              <a:rPr lang="en-US" dirty="0" smtClean="0"/>
              <a:t>   </a:t>
            </a:r>
            <a:r>
              <a:rPr lang="en-US" i="1" dirty="0" smtClean="0"/>
              <a:t>Y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3200400"/>
            <a:ext cx="228600" cy="338667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3657600"/>
            <a:ext cx="152400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Do not be mislead, there is a proper way to denote subsets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X</a:t>
            </a:r>
            <a:r>
              <a:rPr lang="en-US" dirty="0" smtClean="0"/>
              <a:t> is a subset of </a:t>
            </a:r>
            <a:r>
              <a:rPr lang="en-US" i="1" dirty="0" smtClean="0"/>
              <a:t>Y</a:t>
            </a:r>
            <a:r>
              <a:rPr lang="en-US" dirty="0" smtClean="0"/>
              <a:t>, we say                          . The second notation is read </a:t>
            </a:r>
            <a:r>
              <a:rPr lang="en-US" i="1" dirty="0" smtClean="0"/>
              <a:t>Y</a:t>
            </a:r>
            <a:r>
              <a:rPr lang="en-US" dirty="0" smtClean="0"/>
              <a:t> is the </a:t>
            </a:r>
            <a:r>
              <a:rPr lang="en-US" i="1" dirty="0" smtClean="0"/>
              <a:t>superset</a:t>
            </a:r>
            <a:r>
              <a:rPr lang="en-US" dirty="0" smtClean="0"/>
              <a:t> of </a:t>
            </a:r>
            <a:r>
              <a:rPr lang="en-US" i="1" dirty="0" smtClean="0"/>
              <a:t>X</a:t>
            </a:r>
            <a:r>
              <a:rPr lang="en-US" dirty="0" smtClean="0"/>
              <a:t>, meaning that </a:t>
            </a:r>
            <a:r>
              <a:rPr lang="en-US" i="1" dirty="0" smtClean="0"/>
              <a:t>Y</a:t>
            </a:r>
            <a:r>
              <a:rPr lang="en-US" dirty="0" smtClean="0"/>
              <a:t> contains </a:t>
            </a:r>
            <a:r>
              <a:rPr lang="en-US" i="1" dirty="0" smtClean="0"/>
              <a:t>X</a:t>
            </a:r>
            <a:endParaRPr lang="en-US" dirty="0" smtClean="0"/>
          </a:p>
          <a:p>
            <a:pPr lvl="1"/>
            <a:r>
              <a:rPr lang="en-US" dirty="0" smtClean="0"/>
              <a:t>If we know that </a:t>
            </a:r>
            <a:r>
              <a:rPr lang="en-US" i="1" dirty="0" smtClean="0"/>
              <a:t>X</a:t>
            </a:r>
            <a:r>
              <a:rPr lang="en-US" dirty="0" smtClean="0"/>
              <a:t> is a subset of </a:t>
            </a:r>
            <a:r>
              <a:rPr lang="en-US" i="1" dirty="0" smtClean="0"/>
              <a:t>Y</a:t>
            </a:r>
            <a:r>
              <a:rPr lang="en-US" dirty="0" smtClean="0"/>
              <a:t>, but </a:t>
            </a:r>
            <a:r>
              <a:rPr lang="en-US" i="1" dirty="0" smtClean="0"/>
              <a:t>X</a:t>
            </a:r>
            <a:r>
              <a:rPr lang="en-US" dirty="0" smtClean="0"/>
              <a:t> does not equal </a:t>
            </a:r>
            <a:r>
              <a:rPr lang="en-US" i="1" dirty="0" smtClean="0"/>
              <a:t>Y</a:t>
            </a:r>
            <a:r>
              <a:rPr lang="en-US" dirty="0" smtClean="0"/>
              <a:t>, then </a:t>
            </a:r>
            <a:r>
              <a:rPr lang="en-US" i="1" dirty="0" smtClean="0"/>
              <a:t>X</a:t>
            </a:r>
            <a:r>
              <a:rPr lang="en-US" dirty="0" smtClean="0"/>
              <a:t> is a </a:t>
            </a:r>
            <a:r>
              <a:rPr lang="en-US" i="1" dirty="0" smtClean="0"/>
              <a:t>proper subset</a:t>
            </a:r>
            <a:r>
              <a:rPr lang="en-US" dirty="0" smtClean="0"/>
              <a:t> of </a:t>
            </a:r>
            <a:r>
              <a:rPr lang="en-US" i="1" dirty="0" smtClean="0"/>
              <a:t>Y</a:t>
            </a:r>
            <a:r>
              <a:rPr lang="en-US" dirty="0" smtClean="0"/>
              <a:t>, denoted	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1600" y="2819400"/>
            <a:ext cx="2011680" cy="381000"/>
          </a:xfrm>
          <a:prstGeom prst="rect">
            <a:avLst/>
          </a:prstGeom>
          <a:noFill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5029200"/>
            <a:ext cx="1981200" cy="381000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A useful way to define the equality of sets is to say	         , meaning </a:t>
            </a:r>
            <a:r>
              <a:rPr lang="en-US" i="1" dirty="0" smtClean="0"/>
              <a:t>X</a:t>
            </a:r>
            <a:r>
              <a:rPr lang="en-US" dirty="0" smtClean="0"/>
              <a:t> and </a:t>
            </a:r>
            <a:r>
              <a:rPr lang="en-US" i="1" dirty="0" smtClean="0"/>
              <a:t>Y</a:t>
            </a:r>
            <a:r>
              <a:rPr lang="en-US" dirty="0" smtClean="0"/>
              <a:t> are subsets of each other (their elements are equal)</a:t>
            </a:r>
          </a:p>
          <a:p>
            <a:pPr marL="742950" lvl="2" indent="-342900"/>
            <a:r>
              <a:rPr lang="en-US" dirty="0" smtClean="0"/>
              <a:t>Because a set is a collection of distinct objects, the order of elements and the frequency of the same element are meaningless</a:t>
            </a:r>
          </a:p>
          <a:p>
            <a:pPr marL="1200150" lvl="3" indent="-342900"/>
            <a:r>
              <a:rPr lang="en-US" dirty="0" smtClean="0"/>
              <a:t>{11,7} = {7,11} = {11,7,11,11,7}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133600"/>
            <a:ext cx="121158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Kinds of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null set (</a:t>
            </a:r>
            <a:r>
              <a:rPr lang="az-Cyrl-AZ" dirty="0" smtClean="0"/>
              <a:t>Ф</a:t>
            </a:r>
            <a:r>
              <a:rPr lang="en-US" dirty="0" smtClean="0"/>
              <a:t>)is defined as a set that is negligible in some sense</a:t>
            </a:r>
          </a:p>
          <a:p>
            <a:pPr lvl="1"/>
            <a:r>
              <a:rPr lang="en-US" dirty="0" smtClean="0"/>
              <a:t>For example, if an object’s length is to be measured, the value 0 would be negligible, meaning that if an object has a length of 0, it has no length at all</a:t>
            </a:r>
          </a:p>
          <a:p>
            <a:pPr lvl="1"/>
            <a:r>
              <a:rPr lang="en-US" dirty="0" smtClean="0"/>
              <a:t>An empty set is always a null set, in every situation</a:t>
            </a:r>
          </a:p>
          <a:p>
            <a:pPr lvl="1"/>
            <a:r>
              <a:rPr lang="en-US" dirty="0" smtClean="0"/>
              <a:t>In general, if the value of the elements of a set can be disregarded, the set is a null set </a:t>
            </a:r>
          </a:p>
          <a:p>
            <a:pPr lvl="2"/>
            <a:r>
              <a:rPr lang="en-US" dirty="0" smtClean="0"/>
              <a:t>Consider a set used to represent integers. If only integers matter, then {</a:t>
            </a:r>
            <a:r>
              <a:rPr lang="en-US" dirty="0" err="1" smtClean="0"/>
              <a:t>a,b,c</a:t>
            </a:r>
            <a:r>
              <a:rPr lang="en-US" dirty="0" smtClean="0"/>
              <a:t>} is a null set</a:t>
            </a:r>
          </a:p>
          <a:p>
            <a:r>
              <a:rPr lang="en-US" dirty="0" smtClean="0"/>
              <a:t>A universal set (</a:t>
            </a:r>
            <a:r>
              <a:rPr lang="en-US" i="1" dirty="0" smtClean="0"/>
              <a:t>U</a:t>
            </a:r>
            <a:r>
              <a:rPr lang="en-US" dirty="0" smtClean="0"/>
              <a:t>) is the set that contains all meaningful objects, including itself</a:t>
            </a:r>
          </a:p>
          <a:p>
            <a:pPr lvl="1"/>
            <a:r>
              <a:rPr lang="en-US" dirty="0" smtClean="0"/>
              <a:t>This set is very controversial, and in many cases is said not to exist</a:t>
            </a:r>
          </a:p>
          <a:p>
            <a:pPr lvl="1"/>
            <a:r>
              <a:rPr lang="en-US" dirty="0" smtClean="0"/>
              <a:t>It is basically the opposite of the  null 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Set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two most common set operations are Union and Intersection</a:t>
            </a:r>
          </a:p>
          <a:p>
            <a:pPr lvl="1"/>
            <a:r>
              <a:rPr lang="en-US" dirty="0" smtClean="0"/>
              <a:t>The Union of a collection of sets is a derived set containing all of the elements in </a:t>
            </a:r>
            <a:r>
              <a:rPr lang="en-US" b="1" dirty="0" smtClean="0"/>
              <a:t>either</a:t>
            </a:r>
            <a:r>
              <a:rPr lang="en-US" dirty="0" smtClean="0"/>
              <a:t> of the sets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The Intersection of a collection of sets is a derived set containing all of the elements in </a:t>
            </a:r>
            <a:r>
              <a:rPr lang="en-US" b="1" dirty="0" smtClean="0"/>
              <a:t>each</a:t>
            </a:r>
            <a:r>
              <a:rPr lang="en-US" dirty="0" smtClean="0"/>
              <a:t> of the sets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For example, the union of the sets {1,2,3} and {3,4,5} is the set {1,2,3,4,5} and the intersection is the set {3}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429000"/>
            <a:ext cx="2881745" cy="4572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648200"/>
            <a:ext cx="3020291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Properties of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are useful properties of sets and set operations</a:t>
            </a:r>
          </a:p>
          <a:p>
            <a:pPr lvl="1"/>
            <a:r>
              <a:rPr lang="en-US" dirty="0" smtClean="0"/>
              <a:t>Inclusion of Intersection:</a:t>
            </a:r>
          </a:p>
          <a:p>
            <a:pPr lvl="1"/>
            <a:r>
              <a:rPr lang="en-US" dirty="0" smtClean="0"/>
              <a:t>Inclusion of Union: </a:t>
            </a:r>
          </a:p>
          <a:p>
            <a:pPr lvl="1"/>
            <a:r>
              <a:rPr lang="en-US" dirty="0" smtClean="0"/>
              <a:t>Transitivity: </a:t>
            </a:r>
          </a:p>
          <a:p>
            <a:pPr lvl="1"/>
            <a:r>
              <a:rPr lang="en-US" dirty="0" smtClean="0"/>
              <a:t>Commutative Laws: </a:t>
            </a:r>
          </a:p>
          <a:p>
            <a:pPr lvl="1"/>
            <a:r>
              <a:rPr lang="en-US" dirty="0" smtClean="0"/>
              <a:t>Associative Laws: </a:t>
            </a:r>
          </a:p>
          <a:p>
            <a:pPr lvl="1"/>
            <a:r>
              <a:rPr lang="en-US" dirty="0" smtClean="0"/>
              <a:t>Distributive Laws: </a:t>
            </a:r>
            <a:endParaRPr lang="en-US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2743200"/>
            <a:ext cx="838200" cy="314325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3276600"/>
            <a:ext cx="914400" cy="359229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810000"/>
            <a:ext cx="2194560" cy="304800"/>
          </a:xfrm>
          <a:prstGeom prst="rect">
            <a:avLst/>
          </a:prstGeom>
          <a:noFill/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343400"/>
            <a:ext cx="2381250" cy="314325"/>
          </a:xfrm>
          <a:prstGeom prst="rect">
            <a:avLst/>
          </a:prstGeom>
          <a:noFill/>
        </p:spPr>
      </p:pic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4800600"/>
            <a:ext cx="3448050" cy="314325"/>
          </a:xfrm>
          <a:prstGeom prst="rect">
            <a:avLst/>
          </a:prstGeom>
          <a:noFill/>
        </p:spPr>
      </p:pic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5334000"/>
            <a:ext cx="4038600" cy="31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Partitions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Partitions of a set are subsets which do not share any elements</a:t>
            </a:r>
          </a:p>
          <a:p>
            <a:pPr lvl="1"/>
            <a:r>
              <a:rPr lang="en-US" dirty="0" smtClean="0"/>
              <a:t>These sets are said to be </a:t>
            </a:r>
            <a:r>
              <a:rPr lang="en-US" i="1" dirty="0" smtClean="0"/>
              <a:t>disjoint</a:t>
            </a:r>
            <a:r>
              <a:rPr lang="en-US" dirty="0" smtClean="0"/>
              <a:t>, meaning the intersection of any two partitions is the null set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Partitions are very useful in computer science. A hard drive can partitioned into multiple drives, enabling certain information to be stored on one partition and other information on another partition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3505200"/>
            <a:ext cx="9144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1300</Words>
  <Application>Microsoft Office PowerPoint</Application>
  <PresentationFormat>On-screen Show (4:3)</PresentationFormat>
  <Paragraphs>133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WordPad Document</vt:lpstr>
      <vt:lpstr>Sets Defined</vt:lpstr>
      <vt:lpstr>Describing Sets</vt:lpstr>
      <vt:lpstr>Membership</vt:lpstr>
      <vt:lpstr>Subsets</vt:lpstr>
      <vt:lpstr>Set Equality</vt:lpstr>
      <vt:lpstr>Special Kinds of Sets</vt:lpstr>
      <vt:lpstr>Basic Set Operations</vt:lpstr>
      <vt:lpstr>Properties of Sets</vt:lpstr>
      <vt:lpstr>Set Partitions</vt:lpstr>
      <vt:lpstr>Difference and Complement</vt:lpstr>
      <vt:lpstr>More Set Properties</vt:lpstr>
      <vt:lpstr>Visual Aids</vt:lpstr>
      <vt:lpstr>Power Sets</vt:lpstr>
      <vt:lpstr>Tuples</vt:lpstr>
      <vt:lpstr>Cross Products (a.k.a. Cartesian Products)</vt:lpstr>
      <vt:lpstr>Procedural Definitions</vt:lpstr>
      <vt:lpstr>Subset Algorithm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Sets Defined</dc:title>
  <dc:creator/>
  <cp:lastModifiedBy>SETTINGS</cp:lastModifiedBy>
  <cp:revision>33</cp:revision>
  <dcterms:created xsi:type="dcterms:W3CDTF">2006-08-16T00:00:00Z</dcterms:created>
  <dcterms:modified xsi:type="dcterms:W3CDTF">2010-06-11T16:54:51Z</dcterms:modified>
</cp:coreProperties>
</file>