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6B39866-09BE-4292-90C3-C179F2EDF13D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E73DEA4-220D-4B0E-A549-B02F990672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39866-09BE-4292-90C3-C179F2EDF13D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3DEA4-220D-4B0E-A549-B02F99067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39866-09BE-4292-90C3-C179F2EDF13D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3DEA4-220D-4B0E-A549-B02F99067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39866-09BE-4292-90C3-C179F2EDF13D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3DEA4-220D-4B0E-A549-B02F99067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6B39866-09BE-4292-90C3-C179F2EDF13D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E73DEA4-220D-4B0E-A549-B02F990672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39866-09BE-4292-90C3-C179F2EDF13D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E73DEA4-220D-4B0E-A549-B02F990672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39866-09BE-4292-90C3-C179F2EDF13D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E73DEA4-220D-4B0E-A549-B02F99067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39866-09BE-4292-90C3-C179F2EDF13D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3DEA4-220D-4B0E-A549-B02F990672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B39866-09BE-4292-90C3-C179F2EDF13D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3DEA4-220D-4B0E-A549-B02F990672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6B39866-09BE-4292-90C3-C179F2EDF13D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E73DEA4-220D-4B0E-A549-B02F990672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6B39866-09BE-4292-90C3-C179F2EDF13D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E73DEA4-220D-4B0E-A549-B02F990672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6B39866-09BE-4292-90C3-C179F2EDF13D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E73DEA4-220D-4B0E-A549-B02F990672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457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Combinatorics</a:t>
            </a:r>
            <a:r>
              <a:rPr lang="en-US" dirty="0" smtClean="0"/>
              <a:t> and Discrete Probability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057400"/>
            <a:ext cx="6400800" cy="4495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Topics to be covered: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Produce all combinations and permutations of sets.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Calculate the number of combinations and permutations of sets of </a:t>
            </a:r>
            <a:r>
              <a:rPr lang="en-US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items taken </a:t>
            </a:r>
            <a:r>
              <a:rPr lang="en-US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n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at a time.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Apple basic fundamental counting principles such as The Pigeonhole Principle, Multiplication Principle, Addition Principle,  and Binomial Theorem to practical problems.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Solve probability problems such as conditional probability, </a:t>
            </a:r>
            <a:endParaRPr lang="en-US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probability 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of simple events, mutually exclusive events, and independent events.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Find the odds that an event will occur given the probabilities and vice versa.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Example: Calculating Number of Teams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 many distinct 5 person teams can be chosen from a group of 12?</a:t>
            </a:r>
          </a:p>
          <a:p>
            <a:pPr lvl="1"/>
            <a:r>
              <a:rPr lang="en-US" dirty="0" smtClean="0"/>
              <a:t>Solution:</a:t>
            </a:r>
          </a:p>
          <a:p>
            <a:r>
              <a:rPr lang="en-US" dirty="0" smtClean="0"/>
              <a:t>What if two members refuse to work together? (</a:t>
            </a:r>
            <a:r>
              <a:rPr lang="en-US" i="1" dirty="0" smtClean="0"/>
              <a:t>C</a:t>
            </a:r>
            <a:r>
              <a:rPr lang="en-US" dirty="0" smtClean="0"/>
              <a:t> and </a:t>
            </a:r>
            <a:r>
              <a:rPr lang="en-US" i="1" dirty="0" smtClean="0"/>
              <a:t>D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Teams that contain </a:t>
            </a:r>
            <a:r>
              <a:rPr lang="en-US" i="1" dirty="0" smtClean="0"/>
              <a:t>C</a:t>
            </a:r>
            <a:r>
              <a:rPr lang="en-US" dirty="0" smtClean="0"/>
              <a:t> but not </a:t>
            </a:r>
            <a:r>
              <a:rPr lang="en-US" i="1" dirty="0" smtClean="0"/>
              <a:t>D</a:t>
            </a:r>
            <a:r>
              <a:rPr lang="en-US" dirty="0" smtClean="0"/>
              <a:t>: </a:t>
            </a:r>
            <a:r>
              <a:rPr lang="en-US" i="1" baseline="-25000" dirty="0" smtClean="0"/>
              <a:t>10</a:t>
            </a:r>
            <a:r>
              <a:rPr lang="en-US" i="1" dirty="0" smtClean="0"/>
              <a:t>C</a:t>
            </a:r>
            <a:r>
              <a:rPr lang="en-US" i="1" baseline="-25000" dirty="0" smtClean="0"/>
              <a:t>4</a:t>
            </a:r>
            <a:r>
              <a:rPr lang="en-US" i="1" dirty="0" smtClean="0"/>
              <a:t> </a:t>
            </a:r>
            <a:r>
              <a:rPr lang="en-US" dirty="0" smtClean="0"/>
              <a:t>= 210</a:t>
            </a:r>
          </a:p>
          <a:p>
            <a:pPr lvl="1"/>
            <a:r>
              <a:rPr lang="en-US" dirty="0" smtClean="0"/>
              <a:t>Teams that contain </a:t>
            </a:r>
            <a:r>
              <a:rPr lang="en-US" i="1" dirty="0" smtClean="0"/>
              <a:t>D</a:t>
            </a:r>
            <a:r>
              <a:rPr lang="en-US" dirty="0" smtClean="0"/>
              <a:t> but not </a:t>
            </a:r>
            <a:r>
              <a:rPr lang="en-US" i="1" dirty="0" smtClean="0"/>
              <a:t>C</a:t>
            </a:r>
            <a:r>
              <a:rPr lang="en-US" dirty="0" smtClean="0"/>
              <a:t>: </a:t>
            </a:r>
            <a:r>
              <a:rPr lang="en-US" i="1" baseline="-25000" dirty="0" smtClean="0"/>
              <a:t>10</a:t>
            </a:r>
            <a:r>
              <a:rPr lang="en-US" i="1" dirty="0" smtClean="0"/>
              <a:t>C</a:t>
            </a:r>
            <a:r>
              <a:rPr lang="en-US" i="1" baseline="-25000" dirty="0" smtClean="0"/>
              <a:t>4</a:t>
            </a:r>
            <a:r>
              <a:rPr lang="en-US" i="1" dirty="0" smtClean="0"/>
              <a:t> </a:t>
            </a:r>
            <a:r>
              <a:rPr lang="en-US" dirty="0" smtClean="0"/>
              <a:t>= 210</a:t>
            </a:r>
          </a:p>
          <a:p>
            <a:pPr lvl="1"/>
            <a:r>
              <a:rPr lang="en-US" dirty="0" smtClean="0"/>
              <a:t>Teams that contain neither </a:t>
            </a:r>
            <a:r>
              <a:rPr lang="en-US" i="1" dirty="0" smtClean="0"/>
              <a:t>C</a:t>
            </a:r>
            <a:r>
              <a:rPr lang="en-US" dirty="0" smtClean="0"/>
              <a:t> nor </a:t>
            </a:r>
            <a:r>
              <a:rPr lang="en-US" i="1" dirty="0" smtClean="0"/>
              <a:t>D</a:t>
            </a:r>
            <a:r>
              <a:rPr lang="en-US" dirty="0" smtClean="0"/>
              <a:t>: </a:t>
            </a:r>
            <a:r>
              <a:rPr lang="en-US" i="1" baseline="-25000" dirty="0" smtClean="0"/>
              <a:t>10</a:t>
            </a:r>
            <a:r>
              <a:rPr lang="en-US" i="1" dirty="0" smtClean="0"/>
              <a:t>C</a:t>
            </a:r>
            <a:r>
              <a:rPr lang="en-US" i="1" baseline="-25000" dirty="0" smtClean="0"/>
              <a:t>5</a:t>
            </a:r>
            <a:r>
              <a:rPr lang="en-US" i="1" dirty="0" smtClean="0"/>
              <a:t> </a:t>
            </a:r>
            <a:r>
              <a:rPr lang="en-US" dirty="0" smtClean="0"/>
              <a:t>= 252</a:t>
            </a:r>
          </a:p>
          <a:p>
            <a:pPr lvl="1"/>
            <a:r>
              <a:rPr lang="en-US" dirty="0" smtClean="0"/>
              <a:t>Use the addition rule to solve….</a:t>
            </a:r>
          </a:p>
          <a:p>
            <a:pPr lvl="1"/>
            <a:r>
              <a:rPr lang="en-US" dirty="0" smtClean="0"/>
              <a:t>210 + 210 + 252 = 672</a:t>
            </a:r>
            <a:endParaRPr lang="en-US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7000" y="2514601"/>
            <a:ext cx="6096000" cy="609600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Binomial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binomial theorem uses combinations to expand binomial powers:</a:t>
            </a:r>
          </a:p>
          <a:p>
            <a:endParaRPr lang="en-US" dirty="0" smtClean="0"/>
          </a:p>
          <a:p>
            <a:r>
              <a:rPr lang="en-US" dirty="0" smtClean="0"/>
              <a:t>Example: expand (</a:t>
            </a:r>
            <a:r>
              <a:rPr lang="en-US" i="1" dirty="0" smtClean="0"/>
              <a:t>a</a:t>
            </a:r>
            <a:r>
              <a:rPr lang="en-US" dirty="0" smtClean="0"/>
              <a:t> + </a:t>
            </a:r>
            <a:r>
              <a:rPr lang="en-US" i="1" dirty="0" smtClean="0"/>
              <a:t>b</a:t>
            </a:r>
            <a:r>
              <a:rPr lang="en-US" dirty="0" smtClean="0"/>
              <a:t>)</a:t>
            </a:r>
            <a:r>
              <a:rPr lang="en-US" baseline="30000" dirty="0" smtClean="0"/>
              <a:t>5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2590800"/>
            <a:ext cx="2514600" cy="762625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1162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381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1447800" y="3810000"/>
            <a:ext cx="6858000" cy="2133600"/>
            <a:chOff x="1447800" y="3810000"/>
            <a:chExt cx="6400800" cy="1800225"/>
          </a:xfrm>
        </p:grpSpPr>
        <p:pic>
          <p:nvPicPr>
            <p:cNvPr id="1025" name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47800" y="3810000"/>
              <a:ext cx="2438400" cy="923925"/>
            </a:xfrm>
            <a:prstGeom prst="rect">
              <a:avLst/>
            </a:prstGeom>
            <a:noFill/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09800" y="4724400"/>
              <a:ext cx="5638800" cy="504825"/>
            </a:xfrm>
            <a:prstGeom prst="rect">
              <a:avLst/>
            </a:prstGeom>
            <a:noFill/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209800" y="5334000"/>
              <a:ext cx="3981450" cy="276225"/>
            </a:xfrm>
            <a:prstGeom prst="rect">
              <a:avLst/>
            </a:prstGeom>
            <a:noFill/>
          </p:spPr>
        </p:pic>
      </p:grp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Pigeonhole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pigeonhole principle states that if </a:t>
            </a:r>
            <a:r>
              <a:rPr lang="en-US" i="1" dirty="0" smtClean="0"/>
              <a:t>n </a:t>
            </a:r>
            <a:r>
              <a:rPr lang="en-US" dirty="0" smtClean="0"/>
              <a:t> pigeons fly into </a:t>
            </a:r>
            <a:r>
              <a:rPr lang="en-US" i="1" dirty="0" smtClean="0"/>
              <a:t>m</a:t>
            </a:r>
            <a:r>
              <a:rPr lang="en-US" dirty="0" smtClean="0"/>
              <a:t> pigeonholes and </a:t>
            </a:r>
            <a:r>
              <a:rPr lang="en-US" i="1" dirty="0" smtClean="0"/>
              <a:t>n </a:t>
            </a:r>
            <a:r>
              <a:rPr lang="en-US" dirty="0" smtClean="0"/>
              <a:t>&gt; </a:t>
            </a:r>
            <a:r>
              <a:rPr lang="en-US" i="1" dirty="0" smtClean="0"/>
              <a:t>m</a:t>
            </a:r>
            <a:r>
              <a:rPr lang="en-US" dirty="0" smtClean="0"/>
              <a:t> then at least one hole must contain two or more pigeons.</a:t>
            </a:r>
          </a:p>
          <a:p>
            <a:r>
              <a:rPr lang="en-US" dirty="0" smtClean="0"/>
              <a:t>Example: In a group of thirteen people, must there be two who were born in the same month?</a:t>
            </a:r>
          </a:p>
          <a:p>
            <a:pPr lvl="1"/>
            <a:r>
              <a:rPr lang="en-US" dirty="0" smtClean="0"/>
              <a:t>Yes. Think of the 13 people as pigeons, and the 12 months as the pigeonholes. If you draw an arrow from every person to a month, then there must be at least one month that has two arrows pointing to it.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sample space</a:t>
            </a:r>
            <a:r>
              <a:rPr lang="en-US" dirty="0" smtClean="0"/>
              <a:t> is the set of all possible outcomes of a random process.</a:t>
            </a:r>
          </a:p>
          <a:p>
            <a:r>
              <a:rPr lang="en-US" dirty="0" smtClean="0"/>
              <a:t>An </a:t>
            </a:r>
            <a:r>
              <a:rPr lang="en-US" b="1" dirty="0" smtClean="0"/>
              <a:t>event </a:t>
            </a:r>
            <a:r>
              <a:rPr lang="en-US" dirty="0" smtClean="0"/>
              <a:t>is a subset of a sample space.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simple event </a:t>
            </a:r>
            <a:r>
              <a:rPr lang="en-US" dirty="0" smtClean="0"/>
              <a:t>is an event that consists of one outcome.</a:t>
            </a:r>
          </a:p>
          <a:p>
            <a:r>
              <a:rPr lang="en-US" dirty="0" smtClean="0"/>
              <a:t>If </a:t>
            </a:r>
            <a:r>
              <a:rPr lang="en-US" i="1" dirty="0" smtClean="0"/>
              <a:t>S </a:t>
            </a:r>
            <a:r>
              <a:rPr lang="en-US" dirty="0" smtClean="0"/>
              <a:t>is a finite sample space in which all outcomes are equally likely and </a:t>
            </a:r>
            <a:r>
              <a:rPr lang="en-US" i="1" dirty="0" smtClean="0"/>
              <a:t>E </a:t>
            </a:r>
            <a:r>
              <a:rPr lang="en-US" dirty="0" smtClean="0"/>
              <a:t>is an event in </a:t>
            </a:r>
            <a:r>
              <a:rPr lang="en-US" i="1" dirty="0" smtClean="0"/>
              <a:t>S</a:t>
            </a:r>
            <a:r>
              <a:rPr lang="en-US" dirty="0" smtClean="0"/>
              <a:t> then the </a:t>
            </a:r>
            <a:r>
              <a:rPr lang="en-US" b="1" dirty="0" smtClean="0"/>
              <a:t>probability of </a:t>
            </a:r>
            <a:r>
              <a:rPr lang="en-US" b="1" i="1" dirty="0" smtClean="0"/>
              <a:t>E</a:t>
            </a:r>
            <a:r>
              <a:rPr lang="en-US" dirty="0" smtClean="0"/>
              <a:t>, denoted </a:t>
            </a:r>
            <a:r>
              <a:rPr lang="en-US" b="1" i="1" dirty="0" smtClean="0"/>
              <a:t>P</a:t>
            </a:r>
            <a:r>
              <a:rPr lang="en-US" b="1" dirty="0" smtClean="0"/>
              <a:t>(</a:t>
            </a:r>
            <a:r>
              <a:rPr lang="en-US" b="1" i="1" dirty="0" smtClean="0"/>
              <a:t>E</a:t>
            </a:r>
            <a:r>
              <a:rPr lang="en-US" b="1" dirty="0" smtClean="0"/>
              <a:t>)</a:t>
            </a:r>
            <a:r>
              <a:rPr lang="en-US" dirty="0" smtClean="0"/>
              <a:t>, is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dirty="0" smtClean="0"/>
              <a:t>Note: for any finite set, </a:t>
            </a:r>
            <a:r>
              <a:rPr lang="en-US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A</a:t>
            </a:r>
            <a:r>
              <a:rPr lang="en-US" dirty="0" smtClean="0"/>
              <a:t>) denotes the number of elements in </a:t>
            </a:r>
            <a:r>
              <a:rPr lang="en-US" i="1" dirty="0" smtClean="0"/>
              <a:t>A.</a:t>
            </a:r>
          </a:p>
          <a:p>
            <a:r>
              <a:rPr lang="en-US" dirty="0" smtClean="0"/>
              <a:t>The formula then becomes: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57800" y="5410200"/>
            <a:ext cx="1733550" cy="81915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4191000"/>
            <a:ext cx="4886325" cy="752475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 Examples: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sample space for these questions is a standard 52 card deck.</a:t>
            </a:r>
          </a:p>
          <a:p>
            <a:pPr lvl="1"/>
            <a:r>
              <a:rPr lang="en-US" dirty="0" smtClean="0"/>
              <a:t>What is the probability that a black face card will be drawn on the first draw?</a:t>
            </a:r>
          </a:p>
          <a:p>
            <a:pPr lvl="2"/>
            <a:r>
              <a:rPr lang="en-US" dirty="0" smtClean="0"/>
              <a:t>Answer:</a:t>
            </a:r>
          </a:p>
          <a:p>
            <a:pPr lvl="1"/>
            <a:r>
              <a:rPr lang="en-US" dirty="0" smtClean="0"/>
              <a:t>What is the probability that you will draw a 5 and then a face card?</a:t>
            </a:r>
          </a:p>
          <a:p>
            <a:pPr lvl="2"/>
            <a:r>
              <a:rPr lang="en-US" dirty="0" smtClean="0"/>
              <a:t>Answer:  </a:t>
            </a:r>
          </a:p>
          <a:p>
            <a:pPr lvl="2">
              <a:buNone/>
            </a:pPr>
            <a:endParaRPr lang="en-US" dirty="0"/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90800" y="3429000"/>
            <a:ext cx="2781300" cy="609600"/>
          </a:xfrm>
          <a:prstGeom prst="rect">
            <a:avLst/>
          </a:prstGeom>
          <a:noFill/>
        </p:spPr>
      </p:pic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4724400"/>
            <a:ext cx="2257425" cy="552450"/>
          </a:xfrm>
          <a:prstGeom prst="rect">
            <a:avLst/>
          </a:prstGeom>
          <a:noFill/>
        </p:spPr>
      </p:pic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Probability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Suppose that a couple has two children, both of which are equally likely to be a boy or a girl.</a:t>
            </a:r>
          </a:p>
          <a:p>
            <a:pPr lvl="1"/>
            <a:r>
              <a:rPr lang="en-US" dirty="0" smtClean="0"/>
              <a:t>4 possible combinations: BB BG GB GG</a:t>
            </a:r>
          </a:p>
          <a:p>
            <a:r>
              <a:rPr lang="en-US" dirty="0" smtClean="0"/>
              <a:t>Now suppose you are given the information that one is a boy. What is the probability that the other is a boy? </a:t>
            </a:r>
          </a:p>
          <a:p>
            <a:pPr lvl="1"/>
            <a:r>
              <a:rPr lang="en-US" dirty="0" smtClean="0"/>
              <a:t>Now there are only 3 possible combinations: BB BG GB</a:t>
            </a:r>
          </a:p>
          <a:p>
            <a:pPr lvl="1"/>
            <a:r>
              <a:rPr lang="en-US" dirty="0" smtClean="0"/>
              <a:t>Answer: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Formula for conditional probability:</a:t>
            </a:r>
          </a:p>
          <a:p>
            <a:r>
              <a:rPr lang="en-US" dirty="0" smtClean="0"/>
              <a:t>The left side is read as “The probability of event </a:t>
            </a:r>
            <a:r>
              <a:rPr lang="en-US" i="1" dirty="0" smtClean="0"/>
              <a:t>B</a:t>
            </a:r>
            <a:r>
              <a:rPr lang="en-US" dirty="0" smtClean="0"/>
              <a:t> given event </a:t>
            </a:r>
            <a:r>
              <a:rPr lang="en-US" i="1" dirty="0" smtClean="0"/>
              <a:t>A.</a:t>
            </a:r>
            <a:r>
              <a:rPr lang="en-US" dirty="0" smtClean="0"/>
              <a:t>”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4114800"/>
            <a:ext cx="5791200" cy="8382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4953000"/>
            <a:ext cx="1724025" cy="40005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event are independent </a:t>
            </a:r>
            <a:r>
              <a:rPr lang="en-US" dirty="0" smtClean="0"/>
              <a:t>if</a:t>
            </a:r>
            <a:endParaRPr lang="en-US" dirty="0" smtClean="0"/>
          </a:p>
          <a:p>
            <a:r>
              <a:rPr lang="en-US" dirty="0" smtClean="0"/>
              <a:t>Equivalently</a:t>
            </a:r>
            <a:endParaRPr lang="en-US" dirty="0" smtClean="0"/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 A coin is tossed and a single 6-sided die is rolled. Find the probability of the coin being heads and rolling a 3.</a:t>
            </a:r>
          </a:p>
          <a:p>
            <a:pPr lvl="1"/>
            <a:r>
              <a:rPr lang="en-US" i="1" dirty="0" smtClean="0"/>
              <a:t>P</a:t>
            </a:r>
            <a:r>
              <a:rPr lang="en-US" dirty="0" smtClean="0"/>
              <a:t>(heads) = 1/2</a:t>
            </a:r>
          </a:p>
          <a:p>
            <a:pPr lvl="1"/>
            <a:r>
              <a:rPr lang="en-US" i="1" dirty="0" smtClean="0"/>
              <a:t>P</a:t>
            </a:r>
            <a:r>
              <a:rPr lang="en-US" dirty="0" smtClean="0"/>
              <a:t>(rolling 3) = 1/6</a:t>
            </a:r>
          </a:p>
          <a:p>
            <a:pPr lvl="1"/>
            <a:r>
              <a:rPr lang="en-US" i="1" dirty="0" smtClean="0"/>
              <a:t>P</a:t>
            </a:r>
            <a:r>
              <a:rPr lang="en-US" dirty="0" smtClean="0"/>
              <a:t>(heads and 3) = 1/2 * 1/6 = 1/12</a:t>
            </a:r>
            <a:endParaRPr lang="en-US" i="1" dirty="0" smtClean="0"/>
          </a:p>
          <a:p>
            <a:endParaRPr lang="en-US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00800" y="1752600"/>
            <a:ext cx="2400300" cy="457200"/>
          </a:xfrm>
          <a:prstGeom prst="rect">
            <a:avLst/>
          </a:prstGeom>
          <a:noFill/>
        </p:spPr>
      </p:pic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2286000"/>
            <a:ext cx="3571875" cy="457200"/>
          </a:xfrm>
          <a:prstGeom prst="rect">
            <a:avLst/>
          </a:prstGeom>
          <a:noFill/>
        </p:spPr>
      </p:pic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Mutually Exclusive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events are considered </a:t>
            </a:r>
            <a:r>
              <a:rPr lang="en-US" b="1" dirty="0" smtClean="0"/>
              <a:t>mutually exclusive </a:t>
            </a:r>
            <a:r>
              <a:rPr lang="en-US" dirty="0" smtClean="0"/>
              <a:t>if they cannot occur at the same time (have no common outcomes)</a:t>
            </a:r>
          </a:p>
          <a:p>
            <a:r>
              <a:rPr lang="en-US" dirty="0" smtClean="0"/>
              <a:t>Example: tossing a coin. It can result in heads or tails, but not both.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Possibility Trees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050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A tree can be used to keep track of all the possibilities in a situation.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A computer installation has 4 input/output units (A, B, C and D) and 3 CPU’s (X, Y , and Z). How many ways are there to pair an I/O unit with a CPU?</a:t>
            </a:r>
          </a:p>
          <a:p>
            <a:pPr lvl="1"/>
            <a:r>
              <a:rPr lang="en-US" dirty="0" smtClean="0"/>
              <a:t>The total number of ways to pair the two types is the same as the number of branches in the tree, which is:</a:t>
            </a:r>
          </a:p>
          <a:p>
            <a:pPr lvl="1"/>
            <a:r>
              <a:rPr lang="en-US" dirty="0" smtClean="0"/>
              <a:t>3 + 3 + 3 + 3 = 4 * 3 = 12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685800" y="53340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971800" y="41148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2971800" y="46482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971800" y="52578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971800" y="60960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867400" y="35052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5867400" y="37338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867400" y="39624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5867400" y="42672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867400" y="44958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5867400" y="47244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867400" y="50292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867400" y="52578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5867400" y="54864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5867400" y="58674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5867400" y="60960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5867400" y="63246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>
            <a:stCxn id="4" idx="7"/>
            <a:endCxn id="5" idx="3"/>
          </p:cNvCxnSpPr>
          <p:nvPr/>
        </p:nvCxnSpPr>
        <p:spPr>
          <a:xfrm rot="5400000" flipH="1" flipV="1">
            <a:off x="1284241" y="3646441"/>
            <a:ext cx="1165318" cy="22321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4" idx="7"/>
            <a:endCxn id="6" idx="2"/>
          </p:cNvCxnSpPr>
          <p:nvPr/>
        </p:nvCxnSpPr>
        <p:spPr>
          <a:xfrm rot="5400000" flipH="1" flipV="1">
            <a:off x="1531891" y="3905251"/>
            <a:ext cx="658859" cy="22209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4" idx="6"/>
            <a:endCxn id="7" idx="2"/>
          </p:cNvCxnSpPr>
          <p:nvPr/>
        </p:nvCxnSpPr>
        <p:spPr>
          <a:xfrm flipV="1">
            <a:off x="762000" y="5295900"/>
            <a:ext cx="2209800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4" idx="5"/>
            <a:endCxn id="8" idx="3"/>
          </p:cNvCxnSpPr>
          <p:nvPr/>
        </p:nvCxnSpPr>
        <p:spPr>
          <a:xfrm rot="16200000" flipH="1">
            <a:off x="1485900" y="4663982"/>
            <a:ext cx="762000" cy="22321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5" idx="7"/>
            <a:endCxn id="9" idx="2"/>
          </p:cNvCxnSpPr>
          <p:nvPr/>
        </p:nvCxnSpPr>
        <p:spPr>
          <a:xfrm rot="5400000" flipH="1" flipV="1">
            <a:off x="4160791" y="2419351"/>
            <a:ext cx="582659" cy="28305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5" idx="6"/>
            <a:endCxn id="10" idx="1"/>
          </p:cNvCxnSpPr>
          <p:nvPr/>
        </p:nvCxnSpPr>
        <p:spPr>
          <a:xfrm flipV="1">
            <a:off x="3048000" y="3744959"/>
            <a:ext cx="2830559" cy="4079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5" idx="5"/>
            <a:endCxn id="11" idx="3"/>
          </p:cNvCxnSpPr>
          <p:nvPr/>
        </p:nvCxnSpPr>
        <p:spPr>
          <a:xfrm rot="5400000" flipH="1" flipV="1">
            <a:off x="4381500" y="2682782"/>
            <a:ext cx="152400" cy="28417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6" idx="6"/>
            <a:endCxn id="12" idx="2"/>
          </p:cNvCxnSpPr>
          <p:nvPr/>
        </p:nvCxnSpPr>
        <p:spPr>
          <a:xfrm flipV="1">
            <a:off x="3048000" y="4305300"/>
            <a:ext cx="28194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6" idx="6"/>
            <a:endCxn id="13" idx="2"/>
          </p:cNvCxnSpPr>
          <p:nvPr/>
        </p:nvCxnSpPr>
        <p:spPr>
          <a:xfrm flipV="1">
            <a:off x="3048000" y="4533900"/>
            <a:ext cx="28194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6" idx="5"/>
            <a:endCxn id="14" idx="3"/>
          </p:cNvCxnSpPr>
          <p:nvPr/>
        </p:nvCxnSpPr>
        <p:spPr>
          <a:xfrm rot="16200000" flipH="1">
            <a:off x="4419600" y="3330482"/>
            <a:ext cx="76200" cy="28417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7" idx="6"/>
            <a:endCxn id="15" idx="3"/>
          </p:cNvCxnSpPr>
          <p:nvPr/>
        </p:nvCxnSpPr>
        <p:spPr>
          <a:xfrm flipV="1">
            <a:off x="3048000" y="5094241"/>
            <a:ext cx="2830559" cy="2016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7" idx="6"/>
            <a:endCxn id="16" idx="2"/>
          </p:cNvCxnSpPr>
          <p:nvPr/>
        </p:nvCxnSpPr>
        <p:spPr>
          <a:xfrm>
            <a:off x="3048000" y="5295900"/>
            <a:ext cx="2819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7" idx="6"/>
            <a:endCxn id="17" idx="2"/>
          </p:cNvCxnSpPr>
          <p:nvPr/>
        </p:nvCxnSpPr>
        <p:spPr>
          <a:xfrm>
            <a:off x="3048000" y="5295900"/>
            <a:ext cx="2819400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8" idx="7"/>
          </p:cNvCxnSpPr>
          <p:nvPr/>
        </p:nvCxnSpPr>
        <p:spPr>
          <a:xfrm rot="5400000" flipH="1" flipV="1">
            <a:off x="4343400" y="4560842"/>
            <a:ext cx="239758" cy="285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8" idx="5"/>
            <a:endCxn id="19" idx="1"/>
          </p:cNvCxnSpPr>
          <p:nvPr/>
        </p:nvCxnSpPr>
        <p:spPr>
          <a:xfrm rot="5400000" flipH="1" flipV="1">
            <a:off x="4430759" y="4713241"/>
            <a:ext cx="53882" cy="28417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8" idx="6"/>
            <a:endCxn id="20" idx="3"/>
          </p:cNvCxnSpPr>
          <p:nvPr/>
        </p:nvCxnSpPr>
        <p:spPr>
          <a:xfrm>
            <a:off x="3048000" y="6134100"/>
            <a:ext cx="2830559" cy="2555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2895600" y="38100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2895600" y="43434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2895600" y="49530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2895600" y="57912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5943600" y="33528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5943600" y="35814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5943600" y="38100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5943600" y="41148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5943600" y="43434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5943600" y="45720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5943600" y="48768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5943600" y="51054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943600" y="53340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5943600" y="57150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5943600" y="59436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5943600" y="61722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Multiplication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an operation consists of </a:t>
            </a:r>
            <a:r>
              <a:rPr lang="en-US" i="1" dirty="0" smtClean="0"/>
              <a:t>k </a:t>
            </a:r>
            <a:r>
              <a:rPr lang="en-US" dirty="0" smtClean="0"/>
              <a:t>steps and</a:t>
            </a:r>
          </a:p>
          <a:p>
            <a:pPr lvl="1"/>
            <a:r>
              <a:rPr lang="en-US" dirty="0" smtClean="0"/>
              <a:t>The first step can be performed in </a:t>
            </a:r>
            <a:r>
              <a:rPr lang="en-US" i="1" dirty="0" smtClean="0"/>
              <a:t>n</a:t>
            </a:r>
            <a:r>
              <a:rPr lang="en-US" i="1" baseline="-25000" dirty="0" smtClean="0"/>
              <a:t>1 </a:t>
            </a:r>
            <a:r>
              <a:rPr lang="en-US" dirty="0" smtClean="0"/>
              <a:t>ways,</a:t>
            </a:r>
          </a:p>
          <a:p>
            <a:pPr lvl="1"/>
            <a:r>
              <a:rPr lang="en-US" dirty="0" smtClean="0"/>
              <a:t>The second can be performed in </a:t>
            </a:r>
            <a:r>
              <a:rPr lang="en-US" i="1" dirty="0" smtClean="0"/>
              <a:t>n</a:t>
            </a:r>
            <a:r>
              <a:rPr lang="en-US" i="1" baseline="-25000" dirty="0" smtClean="0"/>
              <a:t>2</a:t>
            </a:r>
            <a:r>
              <a:rPr lang="en-US" i="1" dirty="0" smtClean="0"/>
              <a:t> </a:t>
            </a:r>
            <a:r>
              <a:rPr lang="en-US" dirty="0" smtClean="0"/>
              <a:t>ways (regardless of how the first step was performed),</a:t>
            </a:r>
          </a:p>
          <a:p>
            <a:pPr lvl="1"/>
            <a:r>
              <a:rPr lang="en-US" dirty="0" smtClean="0"/>
              <a:t>….</a:t>
            </a:r>
          </a:p>
          <a:p>
            <a:pPr lvl="1"/>
            <a:r>
              <a:rPr lang="en-US" dirty="0" smtClean="0"/>
              <a:t>The </a:t>
            </a:r>
            <a:r>
              <a:rPr lang="en-US" i="1" dirty="0" err="1" smtClean="0"/>
              <a:t>k</a:t>
            </a:r>
            <a:r>
              <a:rPr lang="en-US" dirty="0" err="1" smtClean="0"/>
              <a:t>th</a:t>
            </a:r>
            <a:r>
              <a:rPr lang="en-US" dirty="0" smtClean="0"/>
              <a:t> step can be performed in 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k</a:t>
            </a:r>
            <a:r>
              <a:rPr lang="en-US" i="1" dirty="0" smtClean="0"/>
              <a:t> </a:t>
            </a:r>
            <a:r>
              <a:rPr lang="en-US" dirty="0" smtClean="0"/>
              <a:t>ways (regardless of how the preceding steps were performed),</a:t>
            </a:r>
          </a:p>
          <a:p>
            <a:r>
              <a:rPr lang="en-US" dirty="0" smtClean="0"/>
              <a:t>Then the entire operation can be performed in </a:t>
            </a:r>
            <a:r>
              <a:rPr lang="en-US" i="1" dirty="0" smtClean="0"/>
              <a:t>n</a:t>
            </a:r>
            <a:r>
              <a:rPr lang="en-US" i="1" baseline="-25000" dirty="0" smtClean="0"/>
              <a:t>1</a:t>
            </a:r>
            <a:r>
              <a:rPr lang="en-US" i="1" dirty="0" smtClean="0"/>
              <a:t>n</a:t>
            </a:r>
            <a:r>
              <a:rPr lang="en-US" i="1" baseline="-25000" dirty="0" smtClean="0"/>
              <a:t>2</a:t>
            </a:r>
            <a:r>
              <a:rPr lang="en-US" i="1" dirty="0" smtClean="0"/>
              <a:t>…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k</a:t>
            </a:r>
            <a:r>
              <a:rPr lang="en-US" i="1" dirty="0" smtClean="0"/>
              <a:t> </a:t>
            </a:r>
            <a:r>
              <a:rPr lang="en-US" dirty="0" smtClean="0"/>
              <a:t>ways.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permutation </a:t>
            </a:r>
            <a:r>
              <a:rPr lang="en-US" dirty="0" smtClean="0"/>
              <a:t>of a set of objects is an ordering of the objects in a row.</a:t>
            </a:r>
          </a:p>
          <a:p>
            <a:r>
              <a:rPr lang="en-US" dirty="0" smtClean="0"/>
              <a:t>Example: The set of </a:t>
            </a:r>
            <a:r>
              <a:rPr lang="en-US" dirty="0" err="1" smtClean="0"/>
              <a:t>alements</a:t>
            </a:r>
            <a:r>
              <a:rPr lang="en-US" dirty="0" smtClean="0"/>
              <a:t> {a, b, c} has six permutations:</a:t>
            </a:r>
          </a:p>
          <a:p>
            <a:pPr lvl="1"/>
            <a:r>
              <a:rPr lang="en-US" dirty="0" err="1" smtClean="0"/>
              <a:t>abc</a:t>
            </a:r>
            <a:r>
              <a:rPr lang="en-US" dirty="0" smtClean="0"/>
              <a:t>  </a:t>
            </a:r>
            <a:r>
              <a:rPr lang="en-US" dirty="0" err="1" smtClean="0"/>
              <a:t>acb</a:t>
            </a:r>
            <a:r>
              <a:rPr lang="en-US" dirty="0" smtClean="0"/>
              <a:t>  </a:t>
            </a:r>
            <a:r>
              <a:rPr lang="en-US" dirty="0" err="1" smtClean="0"/>
              <a:t>cba</a:t>
            </a:r>
            <a:r>
              <a:rPr lang="en-US" dirty="0" smtClean="0"/>
              <a:t>  </a:t>
            </a:r>
            <a:r>
              <a:rPr lang="en-US" dirty="0" err="1" smtClean="0"/>
              <a:t>bac</a:t>
            </a:r>
            <a:r>
              <a:rPr lang="en-US" dirty="0" smtClean="0"/>
              <a:t>  </a:t>
            </a:r>
            <a:r>
              <a:rPr lang="en-US" dirty="0" err="1" smtClean="0"/>
              <a:t>bca</a:t>
            </a:r>
            <a:r>
              <a:rPr lang="en-US" dirty="0" smtClean="0"/>
              <a:t>  cab</a:t>
            </a:r>
          </a:p>
          <a:p>
            <a:r>
              <a:rPr lang="en-US" dirty="0" smtClean="0"/>
              <a:t>There are </a:t>
            </a:r>
            <a:r>
              <a:rPr lang="en-US" i="1" dirty="0" smtClean="0"/>
              <a:t>n </a:t>
            </a:r>
            <a:r>
              <a:rPr lang="en-US" dirty="0" smtClean="0"/>
              <a:t>ways to perform step one, (</a:t>
            </a:r>
            <a:r>
              <a:rPr lang="en-US" i="1" dirty="0" smtClean="0"/>
              <a:t>n</a:t>
            </a:r>
            <a:r>
              <a:rPr lang="en-US" dirty="0" smtClean="0"/>
              <a:t> – 1) ways to perform step two, so the number of permutations can be given by…</a:t>
            </a:r>
          </a:p>
          <a:p>
            <a:pPr marL="914400" lvl="1" indent="-514350"/>
            <a:r>
              <a:rPr lang="en-US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dirty="0" smtClean="0"/>
              <a:t> – 1)(</a:t>
            </a:r>
            <a:r>
              <a:rPr lang="en-US" i="1" dirty="0" smtClean="0"/>
              <a:t>n</a:t>
            </a:r>
            <a:r>
              <a:rPr lang="en-US" dirty="0" smtClean="0"/>
              <a:t> – 2)….2 * 1 = </a:t>
            </a:r>
            <a:r>
              <a:rPr lang="en-US" i="1" dirty="0" smtClean="0"/>
              <a:t>n</a:t>
            </a:r>
            <a:r>
              <a:rPr lang="en-US" dirty="0" smtClean="0"/>
              <a:t>!</a:t>
            </a:r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Permutations of Selected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Given the set {a, b, c} there are six ways to select two letters from the set and write them in order.</a:t>
            </a:r>
          </a:p>
          <a:p>
            <a:pPr lvl="1"/>
            <a:r>
              <a:rPr lang="en-US" dirty="0" err="1" smtClean="0"/>
              <a:t>ab</a:t>
            </a:r>
            <a:r>
              <a:rPr lang="en-US" dirty="0" smtClean="0"/>
              <a:t>  ac  </a:t>
            </a:r>
            <a:r>
              <a:rPr lang="en-US" dirty="0" err="1" smtClean="0"/>
              <a:t>ba</a:t>
            </a:r>
            <a:r>
              <a:rPr lang="en-US" dirty="0" smtClean="0"/>
              <a:t>  </a:t>
            </a:r>
            <a:r>
              <a:rPr lang="en-US" dirty="0" err="1" smtClean="0"/>
              <a:t>bc</a:t>
            </a:r>
            <a:r>
              <a:rPr lang="en-US" dirty="0" smtClean="0"/>
              <a:t>  ca  </a:t>
            </a:r>
            <a:r>
              <a:rPr lang="en-US" dirty="0" err="1" smtClean="0"/>
              <a:t>cb</a:t>
            </a:r>
            <a:endParaRPr lang="en-US" dirty="0" smtClean="0"/>
          </a:p>
          <a:p>
            <a:r>
              <a:rPr lang="en-US" dirty="0" smtClean="0"/>
              <a:t>An </a:t>
            </a:r>
            <a:r>
              <a:rPr lang="en-US" b="1" i="1" dirty="0" smtClean="0"/>
              <a:t>r</a:t>
            </a:r>
            <a:r>
              <a:rPr lang="en-US" b="1" dirty="0" smtClean="0"/>
              <a:t>-permutation</a:t>
            </a:r>
            <a:r>
              <a:rPr lang="en-US" dirty="0" smtClean="0"/>
              <a:t> of a set of </a:t>
            </a:r>
            <a:r>
              <a:rPr lang="en-US" i="1" dirty="0" smtClean="0"/>
              <a:t>n </a:t>
            </a:r>
            <a:r>
              <a:rPr lang="en-US" dirty="0" smtClean="0"/>
              <a:t>elements is an ordered selection of </a:t>
            </a:r>
            <a:r>
              <a:rPr lang="en-US" i="1" dirty="0" smtClean="0"/>
              <a:t>r</a:t>
            </a:r>
            <a:r>
              <a:rPr lang="en-US" dirty="0" smtClean="0"/>
              <a:t> elements taken from the set of </a:t>
            </a:r>
            <a:r>
              <a:rPr lang="en-US" i="1" dirty="0" smtClean="0"/>
              <a:t>n</a:t>
            </a:r>
            <a:r>
              <a:rPr lang="en-US" dirty="0" smtClean="0"/>
              <a:t> elements. </a:t>
            </a:r>
          </a:p>
          <a:p>
            <a:r>
              <a:rPr lang="en-US" dirty="0" smtClean="0"/>
              <a:t>We use the notation </a:t>
            </a:r>
            <a:r>
              <a:rPr lang="en-US" i="1" baseline="-25000" dirty="0" err="1" smtClean="0"/>
              <a:t>n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r</a:t>
            </a:r>
            <a:r>
              <a:rPr lang="en-US" i="1" baseline="-25000" dirty="0" smtClean="0"/>
              <a:t> </a:t>
            </a:r>
          </a:p>
          <a:p>
            <a:r>
              <a:rPr lang="en-US" dirty="0" smtClean="0"/>
              <a:t>Answer given by the formula:</a:t>
            </a:r>
          </a:p>
          <a:p>
            <a:pPr lvl="1"/>
            <a:r>
              <a:rPr lang="en-US" sz="3000" i="1" baseline="-25000" dirty="0" err="1" smtClean="0"/>
              <a:t>n</a:t>
            </a:r>
            <a:r>
              <a:rPr lang="en-US" sz="3000" i="1" dirty="0" err="1" smtClean="0"/>
              <a:t>P</a:t>
            </a:r>
            <a:r>
              <a:rPr lang="en-US" sz="3000" i="1" baseline="-25000" dirty="0" err="1" smtClean="0"/>
              <a:t>r</a:t>
            </a:r>
            <a:r>
              <a:rPr lang="en-US" sz="3000" i="1" baseline="-25000" dirty="0" smtClean="0"/>
              <a:t> </a:t>
            </a:r>
            <a:r>
              <a:rPr lang="en-US" i="1" baseline="-25000" dirty="0" smtClean="0"/>
              <a:t> </a:t>
            </a:r>
            <a:r>
              <a:rPr lang="en-US" i="1" dirty="0" smtClean="0"/>
              <a:t>=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7400" y="5334000"/>
            <a:ext cx="771525" cy="59055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Example: Permutations of Selected Letters of 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different ways can three of the letters of the words </a:t>
            </a:r>
            <a:r>
              <a:rPr lang="en-US" i="1" dirty="0" smtClean="0"/>
              <a:t>BYTES</a:t>
            </a:r>
            <a:r>
              <a:rPr lang="en-US" dirty="0" smtClean="0"/>
              <a:t> can be chosen and written in a row?</a:t>
            </a:r>
          </a:p>
          <a:p>
            <a:r>
              <a:rPr lang="en-US" dirty="0" smtClean="0"/>
              <a:t>There are 5 possible letters, and you are selecting 3 of them, so this is written as </a:t>
            </a:r>
            <a:r>
              <a:rPr lang="en-US" i="1" baseline="-25000" dirty="0" smtClean="0"/>
              <a:t>5</a:t>
            </a:r>
            <a:r>
              <a:rPr lang="en-US" i="1" dirty="0" smtClean="0"/>
              <a:t>P</a:t>
            </a:r>
            <a:r>
              <a:rPr lang="en-US" i="1" baseline="-25000" dirty="0" smtClean="0"/>
              <a:t>3</a:t>
            </a:r>
          </a:p>
          <a:p>
            <a:r>
              <a:rPr lang="en-US" i="1" baseline="-25000" dirty="0" smtClean="0"/>
              <a:t>5</a:t>
            </a:r>
            <a:r>
              <a:rPr lang="en-US" i="1" dirty="0" smtClean="0"/>
              <a:t>P</a:t>
            </a:r>
            <a:r>
              <a:rPr lang="en-US" i="1" baseline="-25000" dirty="0" smtClean="0"/>
              <a:t>3 </a:t>
            </a:r>
            <a:r>
              <a:rPr lang="en-US" dirty="0" smtClean="0"/>
              <a:t>=</a:t>
            </a:r>
            <a:r>
              <a:rPr lang="en-US" i="1" dirty="0" smtClean="0"/>
              <a:t> </a:t>
            </a:r>
          </a:p>
          <a:p>
            <a:endParaRPr lang="en-US" i="1" baseline="-25000" dirty="0" smtClean="0"/>
          </a:p>
          <a:p>
            <a:r>
              <a:rPr lang="en-US" dirty="0" smtClean="0"/>
              <a:t>So, there are 60 possible permutations.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4572000"/>
            <a:ext cx="4278086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Addition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addition rule is used to calculate the number of elements in the union, difference, or intersection of mutually disjoint finite sets.</a:t>
            </a:r>
          </a:p>
          <a:p>
            <a:r>
              <a:rPr lang="en-US" dirty="0" smtClean="0"/>
              <a:t>Suppose a finite set </a:t>
            </a:r>
            <a:r>
              <a:rPr lang="en-US" i="1" dirty="0" smtClean="0"/>
              <a:t>A</a:t>
            </a:r>
            <a:r>
              <a:rPr lang="en-US" dirty="0" smtClean="0"/>
              <a:t> equals the union of </a:t>
            </a:r>
            <a:r>
              <a:rPr lang="en-US" i="1" dirty="0" smtClean="0"/>
              <a:t>k </a:t>
            </a:r>
            <a:r>
              <a:rPr lang="en-US" dirty="0" smtClean="0"/>
              <a:t>mutually disjoint subsets </a:t>
            </a:r>
            <a:r>
              <a:rPr lang="en-US" i="1" dirty="0" smtClean="0"/>
              <a:t>A</a:t>
            </a:r>
            <a:r>
              <a:rPr lang="en-US" i="1" baseline="-25000" dirty="0" smtClean="0"/>
              <a:t>1</a:t>
            </a:r>
            <a:r>
              <a:rPr lang="en-US" dirty="0" smtClean="0"/>
              <a:t>, </a:t>
            </a:r>
            <a:r>
              <a:rPr lang="en-US" i="1" dirty="0" smtClean="0"/>
              <a:t>A</a:t>
            </a:r>
            <a:r>
              <a:rPr lang="en-US" i="1" baseline="-25000" dirty="0" smtClean="0"/>
              <a:t>2</a:t>
            </a:r>
            <a:r>
              <a:rPr lang="en-US" dirty="0" smtClean="0"/>
              <a:t>,. . .,</a:t>
            </a:r>
            <a:r>
              <a:rPr lang="en-US" i="1" dirty="0" smtClean="0"/>
              <a:t>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k</a:t>
            </a:r>
            <a:r>
              <a:rPr lang="en-US" dirty="0" smtClean="0"/>
              <a:t>. Then…</a:t>
            </a:r>
          </a:p>
          <a:p>
            <a:r>
              <a:rPr lang="en-US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A</a:t>
            </a:r>
            <a:r>
              <a:rPr lang="en-US" dirty="0" smtClean="0"/>
              <a:t>) = </a:t>
            </a:r>
            <a:r>
              <a:rPr lang="en-US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A</a:t>
            </a:r>
            <a:r>
              <a:rPr lang="en-US" i="1" baseline="-25000" dirty="0" smtClean="0"/>
              <a:t>1</a:t>
            </a:r>
            <a:r>
              <a:rPr lang="en-US" dirty="0" smtClean="0"/>
              <a:t>) + </a:t>
            </a:r>
            <a:r>
              <a:rPr lang="en-US" i="1" dirty="0" smtClean="0"/>
              <a:t>N</a:t>
            </a:r>
            <a:r>
              <a:rPr lang="en-US" dirty="0" smtClean="0"/>
              <a:t>(</a:t>
            </a:r>
            <a:r>
              <a:rPr lang="en-US" i="1" dirty="0" smtClean="0"/>
              <a:t>A</a:t>
            </a:r>
            <a:r>
              <a:rPr lang="en-US" i="1" baseline="-25000" dirty="0" smtClean="0"/>
              <a:t>2</a:t>
            </a:r>
            <a:r>
              <a:rPr lang="en-US" dirty="0" smtClean="0"/>
              <a:t>) + . . . + </a:t>
            </a:r>
            <a:r>
              <a:rPr lang="en-US" i="1" dirty="0" smtClean="0"/>
              <a:t>N</a:t>
            </a:r>
            <a:r>
              <a:rPr lang="en-US" dirty="0" smtClean="0"/>
              <a:t>(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k</a:t>
            </a:r>
            <a:r>
              <a:rPr lang="en-US" dirty="0" smtClean="0"/>
              <a:t>)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Example: Counting Passwords with Three or Fewer Letters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password consists of 1-3 letters chosen from the 26 in the alphabet with repetitions allowed.</a:t>
            </a:r>
          </a:p>
          <a:p>
            <a:r>
              <a:rPr lang="en-US" dirty="0" smtClean="0"/>
              <a:t>The set of all passwords can be partitioned into subsets consisting of those of length 1, length 2, and length 3.</a:t>
            </a:r>
          </a:p>
          <a:p>
            <a:pPr lvl="1"/>
            <a:r>
              <a:rPr lang="en-US" dirty="0" smtClean="0"/>
              <a:t>Passwords of length 1 = 26</a:t>
            </a:r>
          </a:p>
          <a:p>
            <a:pPr lvl="1"/>
            <a:r>
              <a:rPr lang="en-US" dirty="0" smtClean="0"/>
              <a:t>Passwords of length 1 = 26</a:t>
            </a:r>
            <a:r>
              <a:rPr lang="en-US" baseline="30000" dirty="0" smtClean="0"/>
              <a:t>2</a:t>
            </a:r>
          </a:p>
          <a:p>
            <a:pPr lvl="1"/>
            <a:r>
              <a:rPr lang="en-US" dirty="0" smtClean="0"/>
              <a:t>Passwords of length 1 = 26</a:t>
            </a:r>
            <a:r>
              <a:rPr lang="en-US" baseline="30000" dirty="0" smtClean="0"/>
              <a:t>3</a:t>
            </a:r>
          </a:p>
          <a:p>
            <a:r>
              <a:rPr lang="en-US" dirty="0" smtClean="0"/>
              <a:t>So by the addition rule the total number of passwords = 26 + 26</a:t>
            </a:r>
            <a:r>
              <a:rPr lang="en-US" baseline="30000" dirty="0" smtClean="0"/>
              <a:t>2</a:t>
            </a:r>
            <a:r>
              <a:rPr lang="en-US" dirty="0" smtClean="0"/>
              <a:t> + 26</a:t>
            </a:r>
            <a:r>
              <a:rPr lang="en-US" baseline="30000" dirty="0" smtClean="0"/>
              <a:t>3</a:t>
            </a:r>
            <a:r>
              <a:rPr lang="en-US" dirty="0" smtClean="0"/>
              <a:t> = 18,278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b="1" i="1" dirty="0" smtClean="0"/>
              <a:t>r</a:t>
            </a:r>
            <a:r>
              <a:rPr lang="en-US" b="1" dirty="0" smtClean="0"/>
              <a:t>-combination </a:t>
            </a:r>
            <a:r>
              <a:rPr lang="en-US" dirty="0" smtClean="0"/>
              <a:t>of a set of </a:t>
            </a:r>
            <a:r>
              <a:rPr lang="en-US" i="1" dirty="0" smtClean="0"/>
              <a:t>n</a:t>
            </a:r>
            <a:r>
              <a:rPr lang="en-US" dirty="0" smtClean="0"/>
              <a:t> elements is a subset of </a:t>
            </a:r>
            <a:r>
              <a:rPr lang="en-US" i="1" dirty="0" smtClean="0"/>
              <a:t>r</a:t>
            </a:r>
            <a:r>
              <a:rPr lang="en-US" dirty="0" smtClean="0"/>
              <a:t> of the </a:t>
            </a:r>
            <a:r>
              <a:rPr lang="en-US" i="1" dirty="0" smtClean="0"/>
              <a:t>n </a:t>
            </a:r>
            <a:r>
              <a:rPr lang="en-US" dirty="0" smtClean="0"/>
              <a:t>elements.</a:t>
            </a:r>
          </a:p>
          <a:p>
            <a:r>
              <a:rPr lang="en-US" dirty="0" smtClean="0"/>
              <a:t>Notation: </a:t>
            </a:r>
            <a:r>
              <a:rPr lang="en-US" i="1" baseline="-25000" dirty="0" err="1" smtClean="0"/>
              <a:t>n</a:t>
            </a:r>
            <a:r>
              <a:rPr lang="en-US" i="1" dirty="0" err="1" smtClean="0"/>
              <a:t>C</a:t>
            </a:r>
            <a:r>
              <a:rPr lang="en-US" i="1" baseline="-25000" dirty="0" err="1" smtClean="0"/>
              <a:t>r</a:t>
            </a:r>
            <a:r>
              <a:rPr lang="en-US" i="1" dirty="0" smtClean="0"/>
              <a:t> </a:t>
            </a:r>
          </a:p>
          <a:p>
            <a:r>
              <a:rPr lang="en-US" i="1" baseline="-25000" dirty="0" err="1" smtClean="0"/>
              <a:t>n</a:t>
            </a:r>
            <a:r>
              <a:rPr lang="en-US" i="1" dirty="0" err="1" smtClean="0"/>
              <a:t>C</a:t>
            </a:r>
            <a:r>
              <a:rPr lang="en-US" i="1" baseline="-25000" dirty="0" err="1" smtClean="0"/>
              <a:t>r</a:t>
            </a:r>
            <a:r>
              <a:rPr lang="en-US" i="1" baseline="-25000" dirty="0" smtClean="0"/>
              <a:t> </a:t>
            </a:r>
            <a:r>
              <a:rPr lang="en-US" dirty="0" smtClean="0"/>
              <a:t>= </a:t>
            </a:r>
          </a:p>
          <a:p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3124200"/>
            <a:ext cx="990600" cy="5858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480</TotalTime>
  <Words>1205</Words>
  <Application>Microsoft Office PowerPoint</Application>
  <PresentationFormat>On-screen Show (4:3)</PresentationFormat>
  <Paragraphs>127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Foundry</vt:lpstr>
      <vt:lpstr>Combinatorics and Discrete Probability</vt:lpstr>
      <vt:lpstr>Possibility Trees</vt:lpstr>
      <vt:lpstr>The Multiplication Rule</vt:lpstr>
      <vt:lpstr>Permutations</vt:lpstr>
      <vt:lpstr>Permutations of Selected Elements</vt:lpstr>
      <vt:lpstr>Example: Permutations of Selected Letters of Word</vt:lpstr>
      <vt:lpstr>The Addition Rule</vt:lpstr>
      <vt:lpstr>Example: Counting Passwords with Three or Fewer Letters</vt:lpstr>
      <vt:lpstr>Combinations</vt:lpstr>
      <vt:lpstr>Example: Calculating Number of Teams</vt:lpstr>
      <vt:lpstr>The Binomial Theorem</vt:lpstr>
      <vt:lpstr>Pigeonhole Principle</vt:lpstr>
      <vt:lpstr>Probability Definitions</vt:lpstr>
      <vt:lpstr>Probability Examples:</vt:lpstr>
      <vt:lpstr>Conditional Probability</vt:lpstr>
      <vt:lpstr>Independent Events</vt:lpstr>
      <vt:lpstr>Mutually Exclusive</vt:lpstr>
    </vt:vector>
  </TitlesOfParts>
  <Company>Sherwood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Combinatorics and Discrete Probability</dc:title>
  <dc:creator>SETTINGS</dc:creator>
  <cp:lastModifiedBy>SETTINGS</cp:lastModifiedBy>
  <cp:revision>95</cp:revision>
  <dcterms:created xsi:type="dcterms:W3CDTF">2010-05-12T15:29:39Z</dcterms:created>
  <dcterms:modified xsi:type="dcterms:W3CDTF">2010-06-11T16:43:06Z</dcterms:modified>
</cp:coreProperties>
</file>