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60" r:id="rId3"/>
    <p:sldId id="257" r:id="rId4"/>
    <p:sldId id="258" r:id="rId5"/>
    <p:sldId id="272" r:id="rId6"/>
    <p:sldId id="273" r:id="rId7"/>
    <p:sldId id="262" r:id="rId8"/>
    <p:sldId id="263" r:id="rId9"/>
    <p:sldId id="264" r:id="rId10"/>
    <p:sldId id="265" r:id="rId11"/>
    <p:sldId id="266" r:id="rId12"/>
    <p:sldId id="267" r:id="rId13"/>
    <p:sldId id="261" r:id="rId14"/>
    <p:sldId id="259" r:id="rId15"/>
    <p:sldId id="268" r:id="rId16"/>
    <p:sldId id="269" r:id="rId17"/>
    <p:sldId id="270" r:id="rId18"/>
    <p:sldId id="271"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10E5D3-108A-4EA4-95B2-1B244118D19F}" type="datetimeFigureOut">
              <a:rPr lang="en-US" smtClean="0"/>
              <a:pPr/>
              <a:t>6/11/2010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3FE1E-C8C2-477D-B175-9FDEC3869628}"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13</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93FE1E-C8C2-477D-B175-9FDEC3869628}"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6/11/2010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6/11/2010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6/11/2010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6/11/2010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6/11/2010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odular_Arithmetic/Modular_Arithmetic.pptx"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Graph_Theory/Graph_Theory.ppt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Combinatorics_Probability/Combinatorics_and_Discrete_Probability.ppt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Sequences_and_Series/Sequences_and_series.pptx"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Recurrence_Recursion_Induction/Curriculum1.pptx"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Social_Choice/Social_Choice.pptx"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Game_Theory/Game_Theory.ppt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Coding_Theory/Coding_Theory.pptx"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Algorithms/Algorithm_Analysis.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Sources/jax.zi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Sources/OregonDiscreteMathStandardJune2009.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Sources/Vocabulary.xl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Logic_and_Predicates/Curriculum_Tree.ppt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Set_Theory/Set_Theory.ppt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Relations_and_Functions/Relations_and_Functions.ppt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Introduction to Discrete Math through Computer Science</a:t>
            </a:r>
            <a:endParaRPr lang="en-US" dirty="0"/>
          </a:p>
        </p:txBody>
      </p:sp>
      <p:sp>
        <p:nvSpPr>
          <p:cNvPr id="3" name="Subtitle 2"/>
          <p:cNvSpPr>
            <a:spLocks noGrp="1"/>
          </p:cNvSpPr>
          <p:nvPr>
            <p:ph type="subTitle" idx="1"/>
          </p:nvPr>
        </p:nvSpPr>
        <p:spPr/>
        <p:txBody>
          <a:bodyPr/>
          <a:lstStyle/>
          <a:p>
            <a:r>
              <a:rPr lang="en-US" dirty="0" smtClean="0"/>
              <a:t>The mathematics of the digital age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Use </a:t>
            </a:r>
            <a:r>
              <a:rPr lang="en-US" dirty="0" smtClean="0">
                <a:hlinkClick r:id="rId2" action="ppaction://hlinkpres?slideindex=1&amp;slidetitle="/>
              </a:rPr>
              <a:t>modular arithmetic</a:t>
            </a:r>
            <a:r>
              <a:rPr lang="en-US" dirty="0" smtClean="0"/>
              <a:t> to solve problems and understand its relationship to set theory</a:t>
            </a:r>
            <a:endParaRPr lang="en-US" dirty="0"/>
          </a:p>
        </p:txBody>
      </p:sp>
      <p:sp>
        <p:nvSpPr>
          <p:cNvPr id="2" name="Title 1"/>
          <p:cNvSpPr>
            <a:spLocks noGrp="1"/>
          </p:cNvSpPr>
          <p:nvPr>
            <p:ph type="title"/>
          </p:nvPr>
        </p:nvSpPr>
        <p:spPr/>
        <p:txBody>
          <a:bodyPr/>
          <a:lstStyle/>
          <a:p>
            <a:r>
              <a:rPr lang="en-US" dirty="0" smtClean="0"/>
              <a:t>Modular Arithmetic</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Understand how common problems and the solutions to those problems can be modeled by visuals known as </a:t>
            </a:r>
            <a:r>
              <a:rPr lang="en-US" i="1" dirty="0" smtClean="0">
                <a:hlinkClick r:id="rId2" action="ppaction://hlinkpres?slideindex=1&amp;slidetitle="/>
              </a:rPr>
              <a:t>graphs</a:t>
            </a:r>
            <a:endParaRPr lang="en-US" dirty="0"/>
          </a:p>
        </p:txBody>
      </p:sp>
      <p:sp>
        <p:nvSpPr>
          <p:cNvPr id="2" name="Title 1"/>
          <p:cNvSpPr>
            <a:spLocks noGrp="1"/>
          </p:cNvSpPr>
          <p:nvPr>
            <p:ph type="title"/>
          </p:nvPr>
        </p:nvSpPr>
        <p:spPr/>
        <p:txBody>
          <a:bodyPr/>
          <a:lstStyle/>
          <a:p>
            <a:r>
              <a:rPr lang="en-US" dirty="0" smtClean="0"/>
              <a:t>Graph Theory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Understand how to apply </a:t>
            </a:r>
            <a:r>
              <a:rPr lang="en-US" dirty="0" smtClean="0">
                <a:hlinkClick r:id="rId2" action="ppaction://hlinkpres?slideindex=1&amp;slidetitle="/>
              </a:rPr>
              <a:t>counting techniques</a:t>
            </a:r>
            <a:r>
              <a:rPr lang="en-US" dirty="0" smtClean="0"/>
              <a:t> to the solutions of combinatory problems and the probability of events</a:t>
            </a:r>
            <a:endParaRPr lang="en-US" dirty="0"/>
          </a:p>
        </p:txBody>
      </p:sp>
      <p:sp>
        <p:nvSpPr>
          <p:cNvPr id="2" name="Title 1"/>
          <p:cNvSpPr>
            <a:spLocks noGrp="1"/>
          </p:cNvSpPr>
          <p:nvPr>
            <p:ph type="title"/>
          </p:nvPr>
        </p:nvSpPr>
        <p:spPr/>
        <p:txBody>
          <a:bodyPr>
            <a:normAutofit fontScale="90000"/>
          </a:bodyPr>
          <a:lstStyle/>
          <a:p>
            <a:r>
              <a:rPr lang="en-US" dirty="0" smtClean="0"/>
              <a:t>Combinatorics and Discrete Probability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Analyze and evaluate </a:t>
            </a:r>
            <a:r>
              <a:rPr lang="en-US" dirty="0" smtClean="0">
                <a:hlinkClick r:id="rId3" action="ppaction://hlinkpres?slideindex=1&amp;slidetitle="/>
              </a:rPr>
              <a:t>sequences and series</a:t>
            </a:r>
            <a:endParaRPr lang="en-US" dirty="0" smtClean="0"/>
          </a:p>
          <a:p>
            <a:r>
              <a:rPr lang="en-US" dirty="0" smtClean="0"/>
              <a:t>This is essentially background information for recurrence, recursion, and induction. It helps to know, so study freely</a:t>
            </a:r>
            <a:endParaRPr lang="en-US" dirty="0"/>
          </a:p>
        </p:txBody>
      </p:sp>
      <p:sp>
        <p:nvSpPr>
          <p:cNvPr id="2" name="Title 1"/>
          <p:cNvSpPr>
            <a:spLocks noGrp="1"/>
          </p:cNvSpPr>
          <p:nvPr>
            <p:ph type="title"/>
          </p:nvPr>
        </p:nvSpPr>
        <p:spPr/>
        <p:txBody>
          <a:bodyPr/>
          <a:lstStyle/>
          <a:p>
            <a:r>
              <a:rPr lang="en-US" dirty="0" smtClean="0"/>
              <a:t>Sequences and Series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To link to the lesson module for DM7, click </a:t>
            </a:r>
            <a:r>
              <a:rPr lang="en-US" dirty="0" smtClean="0">
                <a:hlinkClick r:id="rId3" action="ppaction://hlinkpres?slideindex=1&amp;slidetitle="/>
              </a:rPr>
              <a:t>here</a:t>
            </a:r>
            <a:endParaRPr lang="en-US" dirty="0" smtClean="0"/>
          </a:p>
          <a:p>
            <a:r>
              <a:rPr lang="en-US" dirty="0" smtClean="0"/>
              <a:t>This lesson expands on many of the concepts laid out in the Sequences and Series module. It is recommended that you review this material first.</a:t>
            </a:r>
            <a:endParaRPr lang="en-US" dirty="0"/>
          </a:p>
        </p:txBody>
      </p:sp>
      <p:sp>
        <p:nvSpPr>
          <p:cNvPr id="2" name="Title 1"/>
          <p:cNvSpPr>
            <a:spLocks noGrp="1"/>
          </p:cNvSpPr>
          <p:nvPr>
            <p:ph type="title"/>
          </p:nvPr>
        </p:nvSpPr>
        <p:spPr/>
        <p:txBody>
          <a:bodyPr>
            <a:normAutofit fontScale="90000"/>
          </a:bodyPr>
          <a:lstStyle/>
          <a:p>
            <a:r>
              <a:rPr lang="en-US" dirty="0" smtClean="0"/>
              <a:t>Recurrence, Recursion, and Mathematical Induction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Understand various </a:t>
            </a:r>
            <a:r>
              <a:rPr lang="en-US" dirty="0" smtClean="0">
                <a:hlinkClick r:id="rId2" action="ppaction://hlinkpres?slideindex=1&amp;slidetitle="/>
              </a:rPr>
              <a:t>social choice</a:t>
            </a:r>
            <a:r>
              <a:rPr lang="en-US" dirty="0" smtClean="0"/>
              <a:t> techniques, like election data analysis, to determine the “power” of any one particular group</a:t>
            </a:r>
            <a:endParaRPr lang="en-US" dirty="0"/>
          </a:p>
        </p:txBody>
      </p:sp>
      <p:sp>
        <p:nvSpPr>
          <p:cNvPr id="2" name="Title 1"/>
          <p:cNvSpPr>
            <a:spLocks noGrp="1"/>
          </p:cNvSpPr>
          <p:nvPr>
            <p:ph type="title"/>
          </p:nvPr>
        </p:nvSpPr>
        <p:spPr/>
        <p:txBody>
          <a:bodyPr/>
          <a:lstStyle/>
          <a:p>
            <a:r>
              <a:rPr lang="en-US" dirty="0" smtClean="0"/>
              <a:t>Social Choice</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Use </a:t>
            </a:r>
            <a:r>
              <a:rPr lang="en-US" dirty="0" smtClean="0">
                <a:hlinkClick r:id="rId2" action="ppaction://hlinkpres?slideindex=1&amp;slidetitle="/>
              </a:rPr>
              <a:t>game theory</a:t>
            </a:r>
            <a:r>
              <a:rPr lang="en-US" dirty="0" smtClean="0"/>
              <a:t> concepts to solve strictly determined and non-strictly determined games</a:t>
            </a:r>
          </a:p>
        </p:txBody>
      </p:sp>
      <p:sp>
        <p:nvSpPr>
          <p:cNvPr id="2" name="Title 1"/>
          <p:cNvSpPr>
            <a:spLocks noGrp="1"/>
          </p:cNvSpPr>
          <p:nvPr>
            <p:ph type="title"/>
          </p:nvPr>
        </p:nvSpPr>
        <p:spPr/>
        <p:txBody>
          <a:bodyPr/>
          <a:lstStyle/>
          <a:p>
            <a:r>
              <a:rPr lang="en-US" dirty="0" smtClean="0"/>
              <a:t>Game Theory </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Use and understand </a:t>
            </a:r>
            <a:r>
              <a:rPr lang="en-US" dirty="0" smtClean="0">
                <a:hlinkClick r:id="rId2" action="ppaction://hlinkpres?slideindex=1&amp;slidetitle="/>
              </a:rPr>
              <a:t>common encoding and decoding techniques</a:t>
            </a:r>
            <a:r>
              <a:rPr lang="en-US" dirty="0" smtClean="0"/>
              <a:t> to manipulate data</a:t>
            </a:r>
            <a:endParaRPr lang="en-US" dirty="0"/>
          </a:p>
        </p:txBody>
      </p:sp>
      <p:sp>
        <p:nvSpPr>
          <p:cNvPr id="2" name="Title 1"/>
          <p:cNvSpPr>
            <a:spLocks noGrp="1"/>
          </p:cNvSpPr>
          <p:nvPr>
            <p:ph type="title"/>
          </p:nvPr>
        </p:nvSpPr>
        <p:spPr/>
        <p:txBody>
          <a:bodyPr/>
          <a:lstStyle/>
          <a:p>
            <a:r>
              <a:rPr lang="en-US" dirty="0" smtClean="0"/>
              <a:t>Coding Theory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Demonstrate understanding of the relationship of set theory, relations, functions, combinatorics, sequences, series, graph theory, and matrices to the design of </a:t>
            </a:r>
            <a:r>
              <a:rPr lang="en-US" dirty="0" smtClean="0">
                <a:hlinkClick r:id="rId2" action="ppaction://hlinkpres?slideindex=1&amp;slidetitle="/>
              </a:rPr>
              <a:t>data structures and algorithms</a:t>
            </a:r>
            <a:endParaRPr lang="en-US" dirty="0" smtClean="0"/>
          </a:p>
          <a:p>
            <a:r>
              <a:rPr lang="en-US" dirty="0" smtClean="0"/>
              <a:t>In other words, be able to apply your new-found skills        in the programming world</a:t>
            </a:r>
          </a:p>
        </p:txBody>
      </p:sp>
      <p:sp>
        <p:nvSpPr>
          <p:cNvPr id="2" name="Title 1"/>
          <p:cNvSpPr>
            <a:spLocks noGrp="1"/>
          </p:cNvSpPr>
          <p:nvPr>
            <p:ph type="title"/>
          </p:nvPr>
        </p:nvSpPr>
        <p:spPr/>
        <p:txBody>
          <a:bodyPr/>
          <a:lstStyle/>
          <a:p>
            <a:r>
              <a:rPr lang="en-US" dirty="0" smtClean="0"/>
              <a:t>Algorithm Design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Instructor: </a:t>
            </a:r>
            <a:r>
              <a:rPr lang="en-US" dirty="0" err="1" smtClean="0"/>
              <a:t>Terrel</a:t>
            </a:r>
            <a:r>
              <a:rPr lang="en-US" dirty="0" smtClean="0"/>
              <a:t> Smith</a:t>
            </a:r>
          </a:p>
          <a:p>
            <a:r>
              <a:rPr lang="en-US" dirty="0" smtClean="0"/>
              <a:t>Project Manager: Casey Coleman</a:t>
            </a:r>
          </a:p>
          <a:p>
            <a:r>
              <a:rPr lang="en-US" dirty="0" smtClean="0"/>
              <a:t>Jacob Brooks</a:t>
            </a:r>
          </a:p>
          <a:p>
            <a:r>
              <a:rPr lang="en-US" dirty="0" smtClean="0"/>
              <a:t>Peter Lam</a:t>
            </a:r>
          </a:p>
          <a:p>
            <a:r>
              <a:rPr lang="en-US" dirty="0" smtClean="0"/>
              <a:t>Trevor Olson</a:t>
            </a:r>
          </a:p>
          <a:p>
            <a:r>
              <a:rPr lang="en-US" dirty="0" smtClean="0"/>
              <a:t>Matt </a:t>
            </a:r>
            <a:r>
              <a:rPr lang="en-US" dirty="0" err="1" smtClean="0"/>
              <a:t>Schierholtz</a:t>
            </a:r>
            <a:endParaRPr lang="en-US" dirty="0" smtClean="0"/>
          </a:p>
          <a:p>
            <a:r>
              <a:rPr lang="en-US" dirty="0" smtClean="0"/>
              <a:t>And of course…</a:t>
            </a:r>
          </a:p>
          <a:p>
            <a:pPr lvl="1"/>
            <a:r>
              <a:rPr lang="en-US" smtClean="0"/>
              <a:t>Google</a:t>
            </a:r>
            <a:endParaRPr lang="en-US" dirty="0"/>
          </a:p>
        </p:txBody>
      </p:sp>
      <p:sp>
        <p:nvSpPr>
          <p:cNvPr id="3" name="Title 2"/>
          <p:cNvSpPr>
            <a:spLocks noGrp="1"/>
          </p:cNvSpPr>
          <p:nvPr>
            <p:ph type="title"/>
          </p:nvPr>
        </p:nvSpPr>
        <p:spPr/>
        <p:txBody>
          <a:bodyPr/>
          <a:lstStyle/>
          <a:p>
            <a:r>
              <a:rPr lang="en-US" dirty="0" smtClean="0"/>
              <a:t>Credits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600200"/>
            <a:ext cx="8610600" cy="4525963"/>
          </a:xfrm>
        </p:spPr>
        <p:txBody>
          <a:bodyPr>
            <a:normAutofit fontScale="70000" lnSpcReduction="20000"/>
          </a:bodyPr>
          <a:lstStyle/>
          <a:p>
            <a:r>
              <a:rPr lang="en-US" dirty="0" smtClean="0"/>
              <a:t>The Oregon Standards for Discrete Math through Computer Science state that:</a:t>
            </a:r>
          </a:p>
          <a:p>
            <a:pPr lvl="1"/>
            <a:r>
              <a:rPr lang="en-US" dirty="0" smtClean="0"/>
              <a:t>“It is essential that the advanced knowledge and skills for high school mathematics be addressed in instructional contexts that promote </a:t>
            </a:r>
            <a:r>
              <a:rPr lang="en-US" i="1" dirty="0" smtClean="0"/>
              <a:t>problem solving, reasoning, communication, making connections, designing and analyzing representations, </a:t>
            </a:r>
            <a:r>
              <a:rPr lang="en-US" dirty="0" smtClean="0"/>
              <a:t>and </a:t>
            </a:r>
            <a:r>
              <a:rPr lang="en-US" i="1" dirty="0" smtClean="0"/>
              <a:t>reflecting on solutions.”</a:t>
            </a:r>
            <a:r>
              <a:rPr lang="en-US" dirty="0" smtClean="0"/>
              <a:t> </a:t>
            </a:r>
          </a:p>
          <a:p>
            <a:r>
              <a:rPr lang="en-US" dirty="0" smtClean="0"/>
              <a:t>There is no doubt that these modules provide a strong informational basis, but these lessons are inherently lacking in other fields. A students should have access to supplementary resources such as:</a:t>
            </a:r>
          </a:p>
          <a:p>
            <a:pPr lvl="1"/>
            <a:r>
              <a:rPr lang="en-US" dirty="0" smtClean="0"/>
              <a:t>An instructional source (EX: a teacher, an online training utility, an experienced volunteer)</a:t>
            </a:r>
          </a:p>
          <a:p>
            <a:pPr lvl="1"/>
            <a:r>
              <a:rPr lang="en-US" dirty="0" smtClean="0"/>
              <a:t>Problems to solve, as well as in-depth solutions to the problems (for review)</a:t>
            </a:r>
          </a:p>
          <a:p>
            <a:pPr lvl="1"/>
            <a:r>
              <a:rPr lang="en-US" dirty="0" smtClean="0"/>
              <a:t>Additional, well documented examples</a:t>
            </a:r>
          </a:p>
          <a:p>
            <a:pPr lvl="1"/>
            <a:r>
              <a:rPr lang="en-US" dirty="0" smtClean="0"/>
              <a:t>A computer with sufficient </a:t>
            </a:r>
            <a:r>
              <a:rPr lang="en-US" b="1" dirty="0" smtClean="0"/>
              <a:t>programming utilities and resources</a:t>
            </a:r>
            <a:endParaRPr lang="en-US" dirty="0" smtClean="0"/>
          </a:p>
          <a:p>
            <a:pPr lvl="1"/>
            <a:r>
              <a:rPr lang="en-US" dirty="0" smtClean="0"/>
              <a:t>Frequent class discussions</a:t>
            </a:r>
          </a:p>
          <a:p>
            <a:pPr lvl="1"/>
            <a:r>
              <a:rPr lang="en-US" dirty="0" smtClean="0"/>
              <a:t>Testing on a regular basis</a:t>
            </a:r>
          </a:p>
        </p:txBody>
      </p:sp>
      <p:sp>
        <p:nvSpPr>
          <p:cNvPr id="2" name="Title 1"/>
          <p:cNvSpPr>
            <a:spLocks noGrp="1"/>
          </p:cNvSpPr>
          <p:nvPr>
            <p:ph type="title"/>
          </p:nvPr>
        </p:nvSpPr>
        <p:spPr/>
        <p:txBody>
          <a:bodyPr>
            <a:normAutofit fontScale="90000"/>
          </a:bodyPr>
          <a:lstStyle/>
          <a:p>
            <a:r>
              <a:rPr lang="en-US" dirty="0" smtClean="0"/>
              <a:t>Read-Me: Designing the Course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47800"/>
            <a:ext cx="8610600" cy="5029200"/>
          </a:xfrm>
        </p:spPr>
        <p:txBody>
          <a:bodyPr>
            <a:normAutofit fontScale="85000" lnSpcReduction="20000"/>
          </a:bodyPr>
          <a:lstStyle/>
          <a:p>
            <a:r>
              <a:rPr lang="en-US" dirty="0" smtClean="0"/>
              <a:t>Although it deals with elements from algebra, logic, geometry and calculus, discrete math is itself a unique area of the mathematical spectrum. It is a bridge between the many varieties of mathematics, as you will soon learn. Discrete math is the embodiment of practical mathematics ranging from every day situations to advanced computer science techniques. It is the primary area of mathematical study today, and is quickly becoming a fundamental aspect of man’s understanding of the world at large. It is our recommendation that students taking this course pursue a deeper understanding of the course material from outside sources, as we are limited in the sophistication of course material. Just remember: if you get stuck, don’t give up; the internet is your best friend. That’s where much of our information came from. Somebody out there can answer your questions. Good luck!</a:t>
            </a:r>
            <a:endParaRPr lang="en-US" dirty="0"/>
          </a:p>
        </p:txBody>
      </p:sp>
      <p:sp>
        <p:nvSpPr>
          <p:cNvPr id="2" name="Title 1"/>
          <p:cNvSpPr>
            <a:spLocks noGrp="1"/>
          </p:cNvSpPr>
          <p:nvPr>
            <p:ph type="title"/>
          </p:nvPr>
        </p:nvSpPr>
        <p:spPr/>
        <p:txBody>
          <a:bodyPr/>
          <a:lstStyle/>
          <a:p>
            <a:r>
              <a:rPr lang="en-US" dirty="0" smtClean="0"/>
              <a:t>Discrete Math</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839200" cy="5029200"/>
          </a:xfrm>
        </p:spPr>
        <p:txBody>
          <a:bodyPr>
            <a:normAutofit fontScale="77500" lnSpcReduction="20000"/>
          </a:bodyPr>
          <a:lstStyle/>
          <a:p>
            <a:r>
              <a:rPr lang="en-US" dirty="0" smtClean="0"/>
              <a:t>Although this course is not language-specific, our programming examples are written in Java. In some modules, we have included java source code and jar files. In order to run jar files, you must pipe them through the Java Virtual Machine. To do this, download the </a:t>
            </a:r>
            <a:r>
              <a:rPr lang="en-US" dirty="0" smtClean="0">
                <a:hlinkClick r:id="rId3" action="ppaction://hlinkfile"/>
              </a:rPr>
              <a:t>jax batch file</a:t>
            </a:r>
            <a:r>
              <a:rPr lang="en-US" dirty="0" smtClean="0"/>
              <a:t>, save it to your directory, and right-click the jar file and select open-with. Choose jax (you will have to browse for it). To view source code, open the .java files with a text editor. You can import the .java files into a java interpreter of your choice. We used the Eclipse IDE. It’s free, but it must be downloaded from Eclipse.org. Check Google.</a:t>
            </a:r>
          </a:p>
          <a:p>
            <a:r>
              <a:rPr lang="en-US" dirty="0" smtClean="0"/>
              <a:t>Note: You may have to edit the batch file by changing the java path to fit your system</a:t>
            </a:r>
          </a:p>
          <a:p>
            <a:r>
              <a:rPr lang="en-US" dirty="0" smtClean="0"/>
              <a:t>As far as we know, this will only work on a Windows machine</a:t>
            </a:r>
          </a:p>
          <a:p>
            <a:r>
              <a:rPr lang="en-US" dirty="0" smtClean="0"/>
              <a:t>The Oregon standards for discrete math are available in </a:t>
            </a:r>
            <a:r>
              <a:rPr lang="en-US" dirty="0" smtClean="0">
                <a:hlinkClick r:id="rId4" action="ppaction://hlinkfile"/>
              </a:rPr>
              <a:t>.pdf form</a:t>
            </a:r>
            <a:endParaRPr lang="en-US" dirty="0"/>
          </a:p>
        </p:txBody>
      </p:sp>
      <p:sp>
        <p:nvSpPr>
          <p:cNvPr id="2" name="Title 1"/>
          <p:cNvSpPr>
            <a:spLocks noGrp="1"/>
          </p:cNvSpPr>
          <p:nvPr>
            <p:ph type="title"/>
          </p:nvPr>
        </p:nvSpPr>
        <p:spPr/>
        <p:txBody>
          <a:bodyPr/>
          <a:lstStyle/>
          <a:p>
            <a:r>
              <a:rPr lang="en-US" dirty="0" smtClean="0"/>
              <a:t>Technical Support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It is possible that the linking embedded in these PowerPoint slides will fail. You may not be able to recover them. Fear not; everything you need is in the discrete math folders. There is no easy way around this problem. You will just have to locate the slides individually</a:t>
            </a:r>
          </a:p>
          <a:p>
            <a:r>
              <a:rPr lang="en-US" dirty="0" smtClean="0"/>
              <a:t>You can restore the links by highlighting the link and right-clicking insert hyperlink. You will have to navigate the discrete math folder to find the slide that goes with the link</a:t>
            </a:r>
            <a:endParaRPr lang="en-US" dirty="0"/>
          </a:p>
        </p:txBody>
      </p:sp>
      <p:sp>
        <p:nvSpPr>
          <p:cNvPr id="2" name="Title 1"/>
          <p:cNvSpPr>
            <a:spLocks noGrp="1"/>
          </p:cNvSpPr>
          <p:nvPr>
            <p:ph type="title"/>
          </p:nvPr>
        </p:nvSpPr>
        <p:spPr/>
        <p:txBody>
          <a:bodyPr/>
          <a:lstStyle/>
          <a:p>
            <a:r>
              <a:rPr lang="en-US" dirty="0" smtClean="0"/>
              <a:t>Hyperlink Failure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course is accompanied with a spreadsheet containing about 80 </a:t>
            </a:r>
            <a:r>
              <a:rPr lang="en-US" dirty="0" smtClean="0">
                <a:hlinkClick r:id="rId2" action="ppaction://hlinkfile"/>
              </a:rPr>
              <a:t>vocabulary terms</a:t>
            </a:r>
            <a:endParaRPr lang="en-US" dirty="0" smtClean="0"/>
          </a:p>
          <a:p>
            <a:r>
              <a:rPr lang="en-US" dirty="0" smtClean="0"/>
              <a:t>It would be useful to understand these terms, as they appear often in the field of discrete mathematics and in computer science</a:t>
            </a:r>
            <a:endParaRPr lang="en-US" dirty="0"/>
          </a:p>
        </p:txBody>
      </p:sp>
      <p:sp>
        <p:nvSpPr>
          <p:cNvPr id="3" name="Title 2"/>
          <p:cNvSpPr>
            <a:spLocks noGrp="1"/>
          </p:cNvSpPr>
          <p:nvPr>
            <p:ph type="title"/>
          </p:nvPr>
        </p:nvSpPr>
        <p:spPr/>
        <p:txBody>
          <a:bodyPr/>
          <a:lstStyle/>
          <a:p>
            <a:r>
              <a:rPr lang="en-US" dirty="0" smtClean="0"/>
              <a:t>Vocabulary</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Understand the fundamentals of propositional logic, arguments, and methods of proof</a:t>
            </a:r>
          </a:p>
          <a:p>
            <a:pPr lvl="1"/>
            <a:r>
              <a:rPr lang="en-US" dirty="0" smtClean="0"/>
              <a:t>This involves the manipulation of logical forms, argument forms, and propositional statements</a:t>
            </a:r>
          </a:p>
          <a:p>
            <a:pPr lvl="1"/>
            <a:r>
              <a:rPr lang="en-US" dirty="0" smtClean="0"/>
              <a:t>Link </a:t>
            </a:r>
            <a:r>
              <a:rPr lang="en-US" dirty="0" smtClean="0">
                <a:hlinkClick r:id="rId3" action="ppaction://hlinkpres?slideindex=1&amp;slidetitle="/>
              </a:rPr>
              <a:t>here</a:t>
            </a:r>
            <a:endParaRPr lang="en-US" dirty="0"/>
          </a:p>
        </p:txBody>
      </p:sp>
      <p:sp>
        <p:nvSpPr>
          <p:cNvPr id="2" name="Title 1"/>
          <p:cNvSpPr>
            <a:spLocks noGrp="1"/>
          </p:cNvSpPr>
          <p:nvPr>
            <p:ph type="title"/>
          </p:nvPr>
        </p:nvSpPr>
        <p:spPr/>
        <p:txBody>
          <a:bodyPr/>
          <a:lstStyle/>
          <a:p>
            <a:r>
              <a:rPr lang="en-US" dirty="0" smtClean="0"/>
              <a:t>Logic and Predicates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Operate with sets and use set theory to solve problems</a:t>
            </a:r>
          </a:p>
          <a:p>
            <a:r>
              <a:rPr lang="en-US" dirty="0" smtClean="0">
                <a:hlinkClick r:id="rId3" action="ppaction://hlinkpres?slideindex=1&amp;slidetitle="/>
              </a:rPr>
              <a:t>Sets</a:t>
            </a:r>
            <a:r>
              <a:rPr lang="en-US" dirty="0" smtClean="0"/>
              <a:t> are an abstract data type representing any kind of collection of objects</a:t>
            </a:r>
          </a:p>
          <a:p>
            <a:pPr lvl="1"/>
            <a:r>
              <a:rPr lang="en-US" dirty="0" smtClean="0"/>
              <a:t>Set operations are fundamental to the study of computer science</a:t>
            </a:r>
            <a:endParaRPr lang="en-US" dirty="0"/>
          </a:p>
        </p:txBody>
      </p:sp>
      <p:sp>
        <p:nvSpPr>
          <p:cNvPr id="2" name="Title 1"/>
          <p:cNvSpPr>
            <a:spLocks noGrp="1"/>
          </p:cNvSpPr>
          <p:nvPr>
            <p:ph type="title"/>
          </p:nvPr>
        </p:nvSpPr>
        <p:spPr/>
        <p:txBody>
          <a:bodyPr/>
          <a:lstStyle/>
          <a:p>
            <a:r>
              <a:rPr lang="en-US" dirty="0" smtClean="0"/>
              <a:t>Set Theory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Understand the use of </a:t>
            </a:r>
            <a:r>
              <a:rPr lang="en-US" dirty="0" smtClean="0">
                <a:hlinkClick r:id="rId2" action="ppaction://hlinkpres?slideindex=1&amp;slidetitle="/>
              </a:rPr>
              <a:t>relations among sets</a:t>
            </a:r>
            <a:endParaRPr lang="en-US" dirty="0" smtClean="0"/>
          </a:p>
          <a:p>
            <a:r>
              <a:rPr lang="en-US" dirty="0" smtClean="0"/>
              <a:t>Determine whether a relation is a function </a:t>
            </a:r>
            <a:endParaRPr lang="en-US" dirty="0"/>
          </a:p>
        </p:txBody>
      </p:sp>
      <p:sp>
        <p:nvSpPr>
          <p:cNvPr id="2" name="Title 1"/>
          <p:cNvSpPr>
            <a:spLocks noGrp="1"/>
          </p:cNvSpPr>
          <p:nvPr>
            <p:ph type="title"/>
          </p:nvPr>
        </p:nvSpPr>
        <p:spPr/>
        <p:txBody>
          <a:bodyPr/>
          <a:lstStyle/>
          <a:p>
            <a:r>
              <a:rPr lang="en-US" dirty="0" smtClean="0"/>
              <a:t>Relations and Functions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218</TotalTime>
  <Words>970</Words>
  <Application>Microsoft Office PowerPoint</Application>
  <PresentationFormat>On-screen Show (4:3)</PresentationFormat>
  <Paragraphs>74</Paragraphs>
  <Slides>19</Slides>
  <Notes>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Introduction to Discrete Math through Computer Science</vt:lpstr>
      <vt:lpstr>Read-Me: Designing the Course</vt:lpstr>
      <vt:lpstr>Discrete Math</vt:lpstr>
      <vt:lpstr>Technical Support</vt:lpstr>
      <vt:lpstr>Hyperlink Failure</vt:lpstr>
      <vt:lpstr>Vocabulary</vt:lpstr>
      <vt:lpstr>Logic and Predicates</vt:lpstr>
      <vt:lpstr>Set Theory</vt:lpstr>
      <vt:lpstr>Relations and Functions</vt:lpstr>
      <vt:lpstr>Modular Arithmetic</vt:lpstr>
      <vt:lpstr>Graph Theory</vt:lpstr>
      <vt:lpstr>Combinatorics and Discrete Probability</vt:lpstr>
      <vt:lpstr>Sequences and Series</vt:lpstr>
      <vt:lpstr>Recurrence, Recursion, and Mathematical Induction</vt:lpstr>
      <vt:lpstr>Social Choice</vt:lpstr>
      <vt:lpstr>Game Theory </vt:lpstr>
      <vt:lpstr>Coding Theory</vt:lpstr>
      <vt:lpstr>Algorithm Design</vt:lpstr>
      <vt:lpstr>Credits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Discrete Math through Computer Science</dc:title>
  <dc:creator/>
  <cp:lastModifiedBy>SETTINGS</cp:lastModifiedBy>
  <cp:revision>33</cp:revision>
  <dcterms:created xsi:type="dcterms:W3CDTF">2006-08-16T00:00:00Z</dcterms:created>
  <dcterms:modified xsi:type="dcterms:W3CDTF">2010-06-11T17:09:13Z</dcterms:modified>
</cp:coreProperties>
</file>