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7"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4" d="100"/>
          <a:sy n="104" d="100"/>
        </p:scale>
        <p:origin x="-174"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6/11/2010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6/11/2010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6/11/2010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6/11/2010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6/11/2010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6/11/2010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6/11/2010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6/11/2010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6/11/2010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6/11/2010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6/11/2010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6/11/2010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Finite Differences</a:t>
            </a:r>
            <a:endParaRPr lang="en-US" dirty="0"/>
          </a:p>
        </p:txBody>
      </p:sp>
      <p:sp>
        <p:nvSpPr>
          <p:cNvPr id="3" name="Subtitle 2"/>
          <p:cNvSpPr>
            <a:spLocks noGrp="1"/>
          </p:cNvSpPr>
          <p:nvPr>
            <p:ph type="subTitle" idx="1"/>
          </p:nvPr>
        </p:nvSpPr>
        <p:spPr/>
        <p:txBody>
          <a:bodyPr/>
          <a:lstStyle/>
          <a:p>
            <a:r>
              <a:rPr lang="en-US" dirty="0" smtClean="0"/>
              <a:t>Solving Problems using the Difference Between Terms</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 Finite Difference?</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A finite difference is a </a:t>
            </a:r>
            <a:r>
              <a:rPr lang="en-US" i="1" dirty="0" smtClean="0"/>
              <a:t>discrete</a:t>
            </a:r>
            <a:r>
              <a:rPr lang="en-US" dirty="0" smtClean="0"/>
              <a:t> approximation of the rate of change in a function between a small interval EX: (n, n-1)</a:t>
            </a:r>
          </a:p>
          <a:p>
            <a:pPr lvl="1"/>
            <a:r>
              <a:rPr lang="en-US" dirty="0" smtClean="0"/>
              <a:t>It is an attempt to calculate the </a:t>
            </a:r>
            <a:r>
              <a:rPr lang="en-US" i="1" dirty="0" smtClean="0"/>
              <a:t>derivative</a:t>
            </a:r>
            <a:r>
              <a:rPr lang="en-US" dirty="0" smtClean="0"/>
              <a:t> of a function, which is a calculus concept using limits</a:t>
            </a:r>
          </a:p>
          <a:p>
            <a:pPr lvl="1"/>
            <a:r>
              <a:rPr lang="en-US" dirty="0" smtClean="0"/>
              <a:t>In many cases, the rate of change is important to the solution of a problem, but our goal is to use solutions that are easy to compute relative to their accuracy</a:t>
            </a:r>
          </a:p>
          <a:p>
            <a:pPr lvl="2"/>
            <a:r>
              <a:rPr lang="en-US" dirty="0" smtClean="0"/>
              <a:t>Derivatives are accurate, but aren’t easy for computers to handle</a:t>
            </a:r>
          </a:p>
          <a:p>
            <a:pPr lvl="1"/>
            <a:r>
              <a:rPr lang="en-US" dirty="0" smtClean="0"/>
              <a:t>Finite differences are “close enough” for use in the real world, and they should look familiar to the students of this course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Flavors of Difference</a:t>
            </a:r>
            <a:endParaRPr lang="en-US" dirty="0"/>
          </a:p>
        </p:txBody>
      </p:sp>
      <p:sp>
        <p:nvSpPr>
          <p:cNvPr id="3" name="Content Placeholder 2"/>
          <p:cNvSpPr>
            <a:spLocks noGrp="1"/>
          </p:cNvSpPr>
          <p:nvPr>
            <p:ph idx="1"/>
          </p:nvPr>
        </p:nvSpPr>
        <p:spPr>
          <a:xfrm>
            <a:off x="304800" y="1600200"/>
            <a:ext cx="8686800" cy="4525963"/>
          </a:xfrm>
        </p:spPr>
        <p:txBody>
          <a:bodyPr>
            <a:normAutofit fontScale="92500"/>
          </a:bodyPr>
          <a:lstStyle/>
          <a:p>
            <a:r>
              <a:rPr lang="en-US" dirty="0" smtClean="0"/>
              <a:t>There are three kinds of finite differences</a:t>
            </a:r>
          </a:p>
          <a:p>
            <a:pPr lvl="1"/>
            <a:r>
              <a:rPr lang="en-US" dirty="0" smtClean="0"/>
              <a:t>A forward difference</a:t>
            </a:r>
          </a:p>
          <a:p>
            <a:pPr lvl="1"/>
            <a:r>
              <a:rPr lang="en-US" dirty="0" smtClean="0"/>
              <a:t>A backward difference </a:t>
            </a:r>
          </a:p>
          <a:p>
            <a:pPr lvl="1"/>
            <a:r>
              <a:rPr lang="en-US" dirty="0" smtClean="0"/>
              <a:t>A central difference, which is the average of the others</a:t>
            </a:r>
          </a:p>
          <a:p>
            <a:pPr lvl="2"/>
            <a:r>
              <a:rPr lang="en-US" dirty="0" smtClean="0"/>
              <a:t>This is the most accurate of the three</a:t>
            </a:r>
          </a:p>
          <a:p>
            <a:pPr lvl="1"/>
            <a:r>
              <a:rPr lang="en-US" dirty="0" smtClean="0"/>
              <a:t>The letter </a:t>
            </a:r>
            <a:r>
              <a:rPr lang="en-US" i="1" dirty="0" smtClean="0"/>
              <a:t>f</a:t>
            </a:r>
            <a:r>
              <a:rPr lang="en-US" dirty="0" smtClean="0"/>
              <a:t> denotes a function of some kind that generates a sequence where </a:t>
            </a:r>
            <a:r>
              <a:rPr lang="en-US" i="1" dirty="0" smtClean="0"/>
              <a:t>n</a:t>
            </a:r>
            <a:r>
              <a:rPr lang="en-US" dirty="0" smtClean="0"/>
              <a:t> denotes an element of the sequence</a:t>
            </a:r>
          </a:p>
          <a:p>
            <a:pPr lvl="1"/>
            <a:r>
              <a:rPr lang="en-US" dirty="0" smtClean="0"/>
              <a:t>A finite difference is the rate of change between terms</a:t>
            </a:r>
          </a:p>
        </p:txBody>
      </p:sp>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25" name="Picture 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4038600" y="2286000"/>
            <a:ext cx="1200150" cy="228600"/>
          </a:xfrm>
          <a:prstGeom prst="rect">
            <a:avLst/>
          </a:prstGeom>
          <a:noFill/>
        </p:spPr>
      </p:pic>
      <p:sp>
        <p:nvSpPr>
          <p:cNvPr id="102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27" name="Picture 3"/>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4267200" y="2743200"/>
            <a:ext cx="1000125" cy="190500"/>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Which Difference to Use</a:t>
            </a:r>
            <a:endParaRPr lang="en-US" dirty="0"/>
          </a:p>
        </p:txBody>
      </p:sp>
      <p:sp>
        <p:nvSpPr>
          <p:cNvPr id="3" name="Content Placeholder 2"/>
          <p:cNvSpPr>
            <a:spLocks noGrp="1"/>
          </p:cNvSpPr>
          <p:nvPr>
            <p:ph idx="1"/>
          </p:nvPr>
        </p:nvSpPr>
        <p:spPr>
          <a:xfrm>
            <a:off x="304800" y="1447800"/>
            <a:ext cx="8686800" cy="4678363"/>
          </a:xfrm>
        </p:spPr>
        <p:txBody>
          <a:bodyPr>
            <a:normAutofit fontScale="77500" lnSpcReduction="20000"/>
          </a:bodyPr>
          <a:lstStyle/>
          <a:p>
            <a:r>
              <a:rPr lang="en-US" dirty="0" smtClean="0"/>
              <a:t>For deceptively simple reasons, the forward and backward differences are functionally the same</a:t>
            </a:r>
          </a:p>
          <a:p>
            <a:pPr lvl="1"/>
            <a:r>
              <a:rPr lang="en-US" dirty="0" smtClean="0"/>
              <a:t>One must simply shift the value of </a:t>
            </a:r>
            <a:r>
              <a:rPr lang="en-US" i="1" dirty="0" smtClean="0"/>
              <a:t>n</a:t>
            </a:r>
            <a:r>
              <a:rPr lang="en-US" dirty="0" smtClean="0"/>
              <a:t> in one or the other to obtain the same result in both</a:t>
            </a:r>
          </a:p>
          <a:p>
            <a:r>
              <a:rPr lang="en-US" dirty="0" smtClean="0"/>
              <a:t>The central difference, however, is the average of the forward and backward differences (Add them together and divide by 2)</a:t>
            </a:r>
          </a:p>
          <a:p>
            <a:pPr lvl="1"/>
            <a:r>
              <a:rPr lang="en-US" dirty="0" smtClean="0"/>
              <a:t>Without going into too much detail, the central difference is more accurate than either of the others for small levels of change</a:t>
            </a:r>
          </a:p>
          <a:p>
            <a:pPr lvl="1"/>
            <a:r>
              <a:rPr lang="en-US" dirty="0" smtClean="0"/>
              <a:t>This makes it’s use preferable over the others when accuracy is needed</a:t>
            </a:r>
          </a:p>
          <a:p>
            <a:pPr lvl="1"/>
            <a:r>
              <a:rPr lang="en-US" dirty="0" smtClean="0"/>
              <a:t>The in-depth use of finite differences is beyond the scope of this course. If you wish to learn about this subject, ask your teacher if it can be added to the course. The internet is your best friend, don’t forget</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Finding a Formula for a Recurrence Relation</a:t>
            </a:r>
            <a:endParaRPr lang="en-US" dirty="0"/>
          </a:p>
        </p:txBody>
      </p:sp>
      <p:sp>
        <p:nvSpPr>
          <p:cNvPr id="3" name="Content Placeholder 2"/>
          <p:cNvSpPr>
            <a:spLocks noGrp="1"/>
          </p:cNvSpPr>
          <p:nvPr>
            <p:ph idx="1"/>
          </p:nvPr>
        </p:nvSpPr>
        <p:spPr/>
        <p:txBody>
          <a:bodyPr>
            <a:normAutofit fontScale="62500" lnSpcReduction="20000"/>
          </a:bodyPr>
          <a:lstStyle/>
          <a:p>
            <a:r>
              <a:rPr lang="en-US" dirty="0" smtClean="0"/>
              <a:t>The first step is to find the degree of the recurrence relation.</a:t>
            </a:r>
          </a:p>
          <a:p>
            <a:pPr lvl="1"/>
            <a:r>
              <a:rPr lang="en-US" dirty="0" smtClean="0"/>
              <a:t>This method will only work if the RR has a </a:t>
            </a:r>
            <a:r>
              <a:rPr lang="en-US" i="1" dirty="0" smtClean="0"/>
              <a:t>polynomial</a:t>
            </a:r>
            <a:r>
              <a:rPr lang="en-US" dirty="0" smtClean="0"/>
              <a:t> characteristic equation </a:t>
            </a:r>
          </a:p>
          <a:p>
            <a:pPr lvl="2"/>
            <a:r>
              <a:rPr lang="en-US" dirty="0" smtClean="0"/>
              <a:t>EX: x^3 + x^2 + 2x + 3, no “x” as exponent, no “1/x”</a:t>
            </a:r>
          </a:p>
          <a:p>
            <a:r>
              <a:rPr lang="en-US" dirty="0" smtClean="0"/>
              <a:t>To find the degree, iterate the RR to produce a sequence of sufficient size (this may vary, find 8 values to start)</a:t>
            </a:r>
          </a:p>
          <a:p>
            <a:pPr lvl="1"/>
            <a:r>
              <a:rPr lang="en-US" dirty="0" smtClean="0"/>
              <a:t>Calculate the forward difference of the terms</a:t>
            </a:r>
          </a:p>
          <a:p>
            <a:pPr lvl="1"/>
            <a:r>
              <a:rPr lang="en-US" dirty="0" smtClean="0"/>
              <a:t>If the difference is constant, stop, else calculate the forward difference of the differences (the second-order difference)</a:t>
            </a:r>
          </a:p>
          <a:p>
            <a:pPr lvl="1"/>
            <a:r>
              <a:rPr lang="en-US" dirty="0" smtClean="0"/>
              <a:t>Continue until a constant difference is obtained</a:t>
            </a:r>
          </a:p>
          <a:p>
            <a:pPr lvl="1"/>
            <a:r>
              <a:rPr lang="en-US" dirty="0" smtClean="0"/>
              <a:t>The degree of the polynomial is the number of times the forward difference had to be calculated</a:t>
            </a:r>
          </a:p>
          <a:p>
            <a:pPr lvl="1"/>
            <a:r>
              <a:rPr lang="en-US" dirty="0" smtClean="0"/>
              <a:t>With knowledge of the degree, you can now construct an explicit formula by guessing and checking</a:t>
            </a:r>
          </a:p>
          <a:p>
            <a:pPr lvl="1"/>
            <a:r>
              <a:rPr lang="en-US" dirty="0" smtClean="0"/>
              <a:t>This is all you really need to do. There are some more advanced methods out there if you wish to use them</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…Continued</a:t>
            </a:r>
            <a:endParaRPr lang="en-US" dirty="0"/>
          </a:p>
        </p:txBody>
      </p:sp>
      <p:sp>
        <p:nvSpPr>
          <p:cNvPr id="3" name="Content Placeholder 2"/>
          <p:cNvSpPr>
            <a:spLocks noGrp="1"/>
          </p:cNvSpPr>
          <p:nvPr>
            <p:ph idx="1"/>
          </p:nvPr>
        </p:nvSpPr>
        <p:spPr/>
        <p:txBody>
          <a:bodyPr>
            <a:normAutofit fontScale="85000" lnSpcReduction="20000"/>
          </a:bodyPr>
          <a:lstStyle/>
          <a:p>
            <a:pPr lvl="1"/>
            <a:r>
              <a:rPr lang="en-US" dirty="0" smtClean="0"/>
              <a:t>With knowledge of the degree, you can now construct an explicit formula by guessing and checking</a:t>
            </a:r>
          </a:p>
          <a:p>
            <a:pPr lvl="1"/>
            <a:r>
              <a:rPr lang="en-US" dirty="0" smtClean="0"/>
              <a:t>This is all you really need to do. There are some more advanced methods out there if you wish to use them</a:t>
            </a:r>
          </a:p>
          <a:p>
            <a:pPr lvl="1"/>
            <a:r>
              <a:rPr lang="en-US" dirty="0" smtClean="0"/>
              <a:t>**This same tactic can be used to find the formula for a stand-alone sequence. Once you have a formula, you can find the next terms</a:t>
            </a:r>
          </a:p>
          <a:p>
            <a:pPr lvl="2"/>
            <a:r>
              <a:rPr lang="en-US" dirty="0" smtClean="0"/>
              <a:t>Here’s a diagram for the first 5 terms of the relation x^3. Notice the constant value in the third order and 0 in the next order</a:t>
            </a:r>
          </a:p>
          <a:p>
            <a:pPr lvl="1"/>
            <a:endParaRPr lang="en-US" dirty="0" smtClean="0"/>
          </a:p>
          <a:p>
            <a:pPr lvl="1"/>
            <a:r>
              <a:rPr lang="en-US" dirty="0" smtClean="0"/>
              <a:t> </a:t>
            </a:r>
          </a:p>
          <a:p>
            <a:pPr lvl="1"/>
            <a:r>
              <a:rPr lang="en-US" dirty="0" smtClean="0"/>
              <a:t> </a:t>
            </a:r>
          </a:p>
          <a:p>
            <a:pPr lvl="1"/>
            <a:r>
              <a:rPr lang="en-US" dirty="0" smtClean="0"/>
              <a:t> </a:t>
            </a:r>
            <a:endParaRPr lang="en-US" dirty="0"/>
          </a:p>
        </p:txBody>
      </p:sp>
      <p:pic>
        <p:nvPicPr>
          <p:cNvPr id="18434" name="Picture 2" descr=" x; 1; 2; 3; 4; 5x^3; 1; 8; 27; 64; 125Delta; 7; 19; 37; 61Delta^2; 12; 18; 24Delta^3; 6; 6Delta^4; 0. "/>
          <p:cNvPicPr>
            <a:picLocks noChangeAspect="1" noChangeArrowheads="1"/>
          </p:cNvPicPr>
          <p:nvPr/>
        </p:nvPicPr>
        <p:blipFill>
          <a:blip r:embed="rId2"/>
          <a:srcRect/>
          <a:stretch>
            <a:fillRect/>
          </a:stretch>
        </p:blipFill>
        <p:spPr bwMode="auto">
          <a:xfrm>
            <a:off x="1828800" y="4419600"/>
            <a:ext cx="2133600" cy="1803044"/>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Study Finite Differences?</a:t>
            </a:r>
            <a:endParaRPr lang="en-US" dirty="0"/>
          </a:p>
        </p:txBody>
      </p:sp>
      <p:sp>
        <p:nvSpPr>
          <p:cNvPr id="3" name="Content Placeholder 2"/>
          <p:cNvSpPr>
            <a:spLocks noGrp="1"/>
          </p:cNvSpPr>
          <p:nvPr>
            <p:ph idx="1"/>
          </p:nvPr>
        </p:nvSpPr>
        <p:spPr/>
        <p:txBody>
          <a:bodyPr/>
          <a:lstStyle/>
          <a:p>
            <a:r>
              <a:rPr lang="en-US" dirty="0" smtClean="0"/>
              <a:t>Although they are somewhat above our level of study (They are introduced in Calculus BC), finite differences are very powerful in computer science. They can describe a wide variety of phenomena and are used heavily in the study of advanced mathematical concepts like chaos theory. I encourage you to pursue this knowledge at some point in your </a:t>
            </a:r>
            <a:r>
              <a:rPr lang="en-US" smtClean="0"/>
              <a:t>student career</a:t>
            </a: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120</TotalTime>
  <Words>676</Words>
  <Application>Microsoft Office PowerPoint</Application>
  <PresentationFormat>On-screen Show (4:3)</PresentationFormat>
  <Paragraphs>45</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Finite Differences</vt:lpstr>
      <vt:lpstr>What is a Finite Difference?</vt:lpstr>
      <vt:lpstr>Flavors of Difference</vt:lpstr>
      <vt:lpstr>Which Difference to Use</vt:lpstr>
      <vt:lpstr>Finding a Formula for a Recurrence Relation</vt:lpstr>
      <vt:lpstr>…Continued</vt:lpstr>
      <vt:lpstr>Why Study Finite Differences?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Finite Differences</dc:title>
  <dc:creator/>
  <cp:lastModifiedBy>SETTINGS</cp:lastModifiedBy>
  <cp:revision>14</cp:revision>
  <dcterms:created xsi:type="dcterms:W3CDTF">2006-08-16T00:00:00Z</dcterms:created>
  <dcterms:modified xsi:type="dcterms:W3CDTF">2010-06-11T16:49:50Z</dcterms:modified>
</cp:coreProperties>
</file>